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1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5"/>
  </p:sldMasterIdLst>
  <p:notesMasterIdLst>
    <p:notesMasterId r:id="rId28"/>
  </p:notesMasterIdLst>
  <p:handoutMasterIdLst>
    <p:handoutMasterId r:id="rId29"/>
  </p:handoutMasterIdLst>
  <p:sldIdLst>
    <p:sldId id="256" r:id="rId6"/>
    <p:sldId id="1275" r:id="rId7"/>
    <p:sldId id="1254" r:id="rId8"/>
    <p:sldId id="1253" r:id="rId9"/>
    <p:sldId id="1264" r:id="rId10"/>
    <p:sldId id="1255" r:id="rId11"/>
    <p:sldId id="1271" r:id="rId12"/>
    <p:sldId id="1292" r:id="rId13"/>
    <p:sldId id="1277" r:id="rId14"/>
    <p:sldId id="1265" r:id="rId15"/>
    <p:sldId id="1284" r:id="rId16"/>
    <p:sldId id="1279" r:id="rId17"/>
    <p:sldId id="1294" r:id="rId18"/>
    <p:sldId id="1295" r:id="rId19"/>
    <p:sldId id="1221" r:id="rId20"/>
    <p:sldId id="1285" r:id="rId21"/>
    <p:sldId id="1287" r:id="rId22"/>
    <p:sldId id="1273" r:id="rId23"/>
    <p:sldId id="1235" r:id="rId24"/>
    <p:sldId id="1288" r:id="rId25"/>
    <p:sldId id="1244" r:id="rId26"/>
    <p:sldId id="1223" r:id="rId27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FF0000"/>
    <a:srgbClr val="00FA00"/>
    <a:srgbClr val="FFEEC1"/>
    <a:srgbClr val="162A46"/>
    <a:srgbClr val="941651"/>
    <a:srgbClr val="FF9300"/>
    <a:srgbClr val="EF8F00"/>
    <a:srgbClr val="63656A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71" autoAdjust="0"/>
    <p:restoredTop sz="67431" autoAdjust="0"/>
  </p:normalViewPr>
  <p:slideViewPr>
    <p:cSldViewPr>
      <p:cViewPr varScale="1">
        <p:scale>
          <a:sx n="96" d="100"/>
          <a:sy n="96" d="100"/>
        </p:scale>
        <p:origin x="2008" y="1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36" d="100"/>
        <a:sy n="136" d="100"/>
      </p:scale>
      <p:origin x="0" y="0"/>
    </p:cViewPr>
  </p:sorterViewPr>
  <p:notesViewPr>
    <p:cSldViewPr>
      <p:cViewPr varScale="1">
        <p:scale>
          <a:sx n="122" d="100"/>
          <a:sy n="122" d="100"/>
        </p:scale>
        <p:origin x="5016" y="22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uno/Dropbox/UCSD/NVSL/research/project-graph/slides/2022_SC22/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uno/Dropbox/UCSD/NVSL/research/project-graph/slides/2022_SC22/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uno/Dropbox/UCSD/NVSL/research/project-graph/slides/2022_SC22/data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uno/Dropbox/UCSD/NVSL/research/project-graph/slides/2022_SC22/data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uno/Dropbox/UCSD/NVSL/research/project-graph/slides/2022_SC22/data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uno/Dropbox/UCSD/NVSL/research/project-graph/slides/2022_SC22/data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Graphene!$B$2</c:f>
              <c:strCache>
                <c:ptCount val="1"/>
                <c:pt idx="0">
                  <c:v>BFS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Graphene!$A$3:$A$8</c:f>
              <c:strCache>
                <c:ptCount val="6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Web</c:v>
                </c:pt>
                <c:pt idx="5">
                  <c:v>Friendster</c:v>
                </c:pt>
              </c:strCache>
            </c:strRef>
          </c:cat>
          <c:val>
            <c:numRef>
              <c:f>Graphene!$B$3:$B$8</c:f>
              <c:numCache>
                <c:formatCode>General</c:formatCode>
                <c:ptCount val="6"/>
                <c:pt idx="0">
                  <c:v>2164</c:v>
                </c:pt>
                <c:pt idx="1">
                  <c:v>1985</c:v>
                </c:pt>
                <c:pt idx="2">
                  <c:v>2384</c:v>
                </c:pt>
                <c:pt idx="3">
                  <c:v>2265</c:v>
                </c:pt>
                <c:pt idx="4">
                  <c:v>1841</c:v>
                </c:pt>
                <c:pt idx="5">
                  <c:v>1984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BC-B248-9CE0-97143A9EDE74}"/>
            </c:ext>
          </c:extLst>
        </c:ser>
        <c:ser>
          <c:idx val="1"/>
          <c:order val="1"/>
          <c:tx>
            <c:strRef>
              <c:f>Graphene!$C$2</c:f>
              <c:strCache>
                <c:ptCount val="1"/>
                <c:pt idx="0">
                  <c:v>PageRank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Graphene!$A$3:$A$8</c:f>
              <c:strCache>
                <c:ptCount val="6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Web</c:v>
                </c:pt>
                <c:pt idx="5">
                  <c:v>Friendster</c:v>
                </c:pt>
              </c:strCache>
            </c:strRef>
          </c:cat>
          <c:val>
            <c:numRef>
              <c:f>Graphene!$C$3:$C$8</c:f>
              <c:numCache>
                <c:formatCode>General</c:formatCode>
                <c:ptCount val="6"/>
                <c:pt idx="0">
                  <c:v>794</c:v>
                </c:pt>
                <c:pt idx="1">
                  <c:v>1910</c:v>
                </c:pt>
                <c:pt idx="2">
                  <c:v>793</c:v>
                </c:pt>
                <c:pt idx="3">
                  <c:v>721</c:v>
                </c:pt>
                <c:pt idx="4">
                  <c:v>1419</c:v>
                </c:pt>
                <c:pt idx="5">
                  <c:v>787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ABC-B248-9CE0-97143A9EDE74}"/>
            </c:ext>
          </c:extLst>
        </c:ser>
        <c:ser>
          <c:idx val="2"/>
          <c:order val="2"/>
          <c:tx>
            <c:strRef>
              <c:f>Graphene!$D$2</c:f>
              <c:strCache>
                <c:ptCount val="1"/>
                <c:pt idx="0">
                  <c:v>WCC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Graphene!$A$3:$A$8</c:f>
              <c:strCache>
                <c:ptCount val="6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Web</c:v>
                </c:pt>
                <c:pt idx="5">
                  <c:v>Friendster</c:v>
                </c:pt>
              </c:strCache>
            </c:strRef>
          </c:cat>
          <c:val>
            <c:numRef>
              <c:f>Graphene!$D$3:$D$8</c:f>
              <c:numCache>
                <c:formatCode>General</c:formatCode>
                <c:ptCount val="6"/>
                <c:pt idx="0">
                  <c:v>1561</c:v>
                </c:pt>
                <c:pt idx="1">
                  <c:v>1410</c:v>
                </c:pt>
                <c:pt idx="2">
                  <c:v>2283</c:v>
                </c:pt>
                <c:pt idx="3">
                  <c:v>2161</c:v>
                </c:pt>
                <c:pt idx="4">
                  <c:v>2333</c:v>
                </c:pt>
                <c:pt idx="5">
                  <c:v>1874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ABC-B248-9CE0-97143A9EDE74}"/>
            </c:ext>
          </c:extLst>
        </c:ser>
        <c:ser>
          <c:idx val="3"/>
          <c:order val="3"/>
          <c:tx>
            <c:strRef>
              <c:f>Graphene!$E$2</c:f>
              <c:strCache>
                <c:ptCount val="1"/>
                <c:pt idx="0">
                  <c:v>SpMV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Graphene!$A$3:$A$8</c:f>
              <c:strCache>
                <c:ptCount val="6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Web</c:v>
                </c:pt>
                <c:pt idx="5">
                  <c:v>Friendster</c:v>
                </c:pt>
              </c:strCache>
            </c:strRef>
          </c:cat>
          <c:val>
            <c:numRef>
              <c:f>Graphene!$E$3:$E$8</c:f>
              <c:numCache>
                <c:formatCode>General</c:formatCode>
                <c:ptCount val="6"/>
                <c:pt idx="0">
                  <c:v>769</c:v>
                </c:pt>
                <c:pt idx="1">
                  <c:v>1319</c:v>
                </c:pt>
                <c:pt idx="2">
                  <c:v>753</c:v>
                </c:pt>
                <c:pt idx="3">
                  <c:v>1108</c:v>
                </c:pt>
                <c:pt idx="4">
                  <c:v>737</c:v>
                </c:pt>
                <c:pt idx="5">
                  <c:v>1135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ABC-B248-9CE0-97143A9EDE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1213883456"/>
        <c:axId val="1244820272"/>
      </c:barChart>
      <c:catAx>
        <c:axId val="1213883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4820272"/>
        <c:crosses val="autoZero"/>
        <c:auto val="1"/>
        <c:lblAlgn val="ctr"/>
        <c:lblOffset val="100"/>
        <c:noMultiLvlLbl val="0"/>
      </c:catAx>
      <c:valAx>
        <c:axId val="1244820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IO bandwidth (MB/s)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3883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16783448943882"/>
          <c:y val="8.4637263054538836E-2"/>
          <c:w val="0.50532199100112485"/>
          <c:h val="0.1271190959958864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FlashGraph!$B$2</c:f>
              <c:strCache>
                <c:ptCount val="1"/>
                <c:pt idx="0">
                  <c:v>BFS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FlashGraph!$A$3:$A$8</c:f>
              <c:strCache>
                <c:ptCount val="6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Web</c:v>
                </c:pt>
                <c:pt idx="5">
                  <c:v>Friendster</c:v>
                </c:pt>
              </c:strCache>
            </c:strRef>
          </c:cat>
          <c:val>
            <c:numRef>
              <c:f>FlashGraph!$B$3:$B$8</c:f>
              <c:numCache>
                <c:formatCode>General</c:formatCode>
                <c:ptCount val="6"/>
                <c:pt idx="0">
                  <c:v>2417</c:v>
                </c:pt>
                <c:pt idx="1">
                  <c:v>2424</c:v>
                </c:pt>
                <c:pt idx="2">
                  <c:v>2427</c:v>
                </c:pt>
                <c:pt idx="3">
                  <c:v>2354</c:v>
                </c:pt>
                <c:pt idx="4">
                  <c:v>2338</c:v>
                </c:pt>
                <c:pt idx="5">
                  <c:v>2338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D3-4C44-879D-59273CE7B9AC}"/>
            </c:ext>
          </c:extLst>
        </c:ser>
        <c:ser>
          <c:idx val="1"/>
          <c:order val="1"/>
          <c:tx>
            <c:strRef>
              <c:f>FlashGraph!$C$2</c:f>
              <c:strCache>
                <c:ptCount val="1"/>
                <c:pt idx="0">
                  <c:v>PageRank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FlashGraph!$A$3:$A$8</c:f>
              <c:strCache>
                <c:ptCount val="6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Web</c:v>
                </c:pt>
                <c:pt idx="5">
                  <c:v>Friendster</c:v>
                </c:pt>
              </c:strCache>
            </c:strRef>
          </c:cat>
          <c:val>
            <c:numRef>
              <c:f>FlashGraph!$C$3:$C$8</c:f>
              <c:numCache>
                <c:formatCode>General</c:formatCode>
                <c:ptCount val="6"/>
                <c:pt idx="0">
                  <c:v>1104</c:v>
                </c:pt>
                <c:pt idx="1">
                  <c:v>663</c:v>
                </c:pt>
                <c:pt idx="2">
                  <c:v>1198</c:v>
                </c:pt>
                <c:pt idx="3">
                  <c:v>1937</c:v>
                </c:pt>
                <c:pt idx="4">
                  <c:v>2499</c:v>
                </c:pt>
                <c:pt idx="5">
                  <c:v>1564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D3-4C44-879D-59273CE7B9AC}"/>
            </c:ext>
          </c:extLst>
        </c:ser>
        <c:ser>
          <c:idx val="2"/>
          <c:order val="2"/>
          <c:tx>
            <c:strRef>
              <c:f>FlashGraph!$D$2</c:f>
              <c:strCache>
                <c:ptCount val="1"/>
                <c:pt idx="0">
                  <c:v>WCC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FlashGraph!$A$3:$A$8</c:f>
              <c:strCache>
                <c:ptCount val="6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Web</c:v>
                </c:pt>
                <c:pt idx="5">
                  <c:v>Friendster</c:v>
                </c:pt>
              </c:strCache>
            </c:strRef>
          </c:cat>
          <c:val>
            <c:numRef>
              <c:f>FlashGraph!$D$3:$D$8</c:f>
              <c:numCache>
                <c:formatCode>General</c:formatCode>
                <c:ptCount val="6"/>
                <c:pt idx="0">
                  <c:v>1174</c:v>
                </c:pt>
                <c:pt idx="1">
                  <c:v>741</c:v>
                </c:pt>
                <c:pt idx="2">
                  <c:v>1767</c:v>
                </c:pt>
                <c:pt idx="3">
                  <c:v>1849</c:v>
                </c:pt>
                <c:pt idx="4">
                  <c:v>2487</c:v>
                </c:pt>
                <c:pt idx="5">
                  <c:v>1427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7D3-4C44-879D-59273CE7B9AC}"/>
            </c:ext>
          </c:extLst>
        </c:ser>
        <c:ser>
          <c:idx val="3"/>
          <c:order val="3"/>
          <c:tx>
            <c:strRef>
              <c:f>FlashGraph!$E$2</c:f>
              <c:strCache>
                <c:ptCount val="1"/>
                <c:pt idx="0">
                  <c:v>SpMV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FlashGraph!$A$3:$A$8</c:f>
              <c:strCache>
                <c:ptCount val="6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Web</c:v>
                </c:pt>
                <c:pt idx="5">
                  <c:v>Friendster</c:v>
                </c:pt>
              </c:strCache>
            </c:strRef>
          </c:cat>
          <c:val>
            <c:numRef>
              <c:f>FlashGraph!$E$3:$E$8</c:f>
              <c:numCache>
                <c:formatCode>General</c:formatCode>
                <c:ptCount val="6"/>
                <c:pt idx="0">
                  <c:v>1179</c:v>
                </c:pt>
                <c:pt idx="1">
                  <c:v>694</c:v>
                </c:pt>
                <c:pt idx="2">
                  <c:v>738</c:v>
                </c:pt>
                <c:pt idx="3">
                  <c:v>1751</c:v>
                </c:pt>
                <c:pt idx="4">
                  <c:v>2595</c:v>
                </c:pt>
                <c:pt idx="5">
                  <c:v>1308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7D3-4C44-879D-59273CE7B9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1459616975"/>
        <c:axId val="1227387392"/>
      </c:barChart>
      <c:catAx>
        <c:axId val="14596169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7387392"/>
        <c:crosses val="autoZero"/>
        <c:auto val="1"/>
        <c:lblAlgn val="ctr"/>
        <c:lblOffset val="100"/>
        <c:noMultiLvlLbl val="0"/>
      </c:catAx>
      <c:valAx>
        <c:axId val="1227387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IO bandwidth (MB/s)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96169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0934297275340583"/>
          <c:y val="7.9935192884842229E-2"/>
          <c:w val="0.50532199100112485"/>
          <c:h val="9.619917228755343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Comparison!$Q$41</c:f>
              <c:strCache>
                <c:ptCount val="1"/>
                <c:pt idx="0">
                  <c:v>FlashGraph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Comparison!$P$42:$P$46</c:f>
              <c:strCache>
                <c:ptCount val="5"/>
                <c:pt idx="0">
                  <c:v>BFS</c:v>
                </c:pt>
                <c:pt idx="1">
                  <c:v>PR</c:v>
                </c:pt>
                <c:pt idx="2">
                  <c:v>WCC</c:v>
                </c:pt>
                <c:pt idx="3">
                  <c:v>SpMV</c:v>
                </c:pt>
                <c:pt idx="4">
                  <c:v>BC</c:v>
                </c:pt>
              </c:strCache>
            </c:strRef>
          </c:cat>
          <c:val>
            <c:numRef>
              <c:f>Comparison!$Q$42:$Q$46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A3-C740-9DEB-7A7EF3950204}"/>
            </c:ext>
          </c:extLst>
        </c:ser>
        <c:ser>
          <c:idx val="1"/>
          <c:order val="1"/>
          <c:tx>
            <c:strRef>
              <c:f>Comparison!$R$41</c:f>
              <c:strCache>
                <c:ptCount val="1"/>
                <c:pt idx="0">
                  <c:v>Graphene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Comparison!$P$42:$P$46</c:f>
              <c:strCache>
                <c:ptCount val="5"/>
                <c:pt idx="0">
                  <c:v>BFS</c:v>
                </c:pt>
                <c:pt idx="1">
                  <c:v>PR</c:v>
                </c:pt>
                <c:pt idx="2">
                  <c:v>WCC</c:v>
                </c:pt>
                <c:pt idx="3">
                  <c:v>SpMV</c:v>
                </c:pt>
                <c:pt idx="4">
                  <c:v>BC</c:v>
                </c:pt>
              </c:strCache>
            </c:strRef>
          </c:cat>
          <c:val>
            <c:numRef>
              <c:f>Comparison!$R$42:$R$46</c:f>
              <c:numCache>
                <c:formatCode>0.00</c:formatCode>
                <c:ptCount val="5"/>
                <c:pt idx="0">
                  <c:v>0.28888888888888886</c:v>
                </c:pt>
                <c:pt idx="1">
                  <c:v>0.68899521531100483</c:v>
                </c:pt>
                <c:pt idx="2">
                  <c:v>0.58285714285714285</c:v>
                </c:pt>
                <c:pt idx="3">
                  <c:v>0.79012345679012341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2A3-C740-9DEB-7A7EF3950204}"/>
            </c:ext>
          </c:extLst>
        </c:ser>
        <c:ser>
          <c:idx val="2"/>
          <c:order val="2"/>
          <c:tx>
            <c:strRef>
              <c:f>Comparison!$S$41</c:f>
              <c:strCache>
                <c:ptCount val="1"/>
                <c:pt idx="0">
                  <c:v>Blaze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Comparison!$P$42:$P$46</c:f>
              <c:strCache>
                <c:ptCount val="5"/>
                <c:pt idx="0">
                  <c:v>BFS</c:v>
                </c:pt>
                <c:pt idx="1">
                  <c:v>PR</c:v>
                </c:pt>
                <c:pt idx="2">
                  <c:v>WCC</c:v>
                </c:pt>
                <c:pt idx="3">
                  <c:v>SpMV</c:v>
                </c:pt>
                <c:pt idx="4">
                  <c:v>BC</c:v>
                </c:pt>
              </c:strCache>
            </c:strRef>
          </c:cat>
          <c:val>
            <c:numRef>
              <c:f>Comparison!$S$42:$S$46</c:f>
              <c:numCache>
                <c:formatCode>General</c:formatCode>
                <c:ptCount val="5"/>
                <c:pt idx="0">
                  <c:v>1.17</c:v>
                </c:pt>
                <c:pt idx="1">
                  <c:v>1.44</c:v>
                </c:pt>
                <c:pt idx="2">
                  <c:v>3.06</c:v>
                </c:pt>
                <c:pt idx="3">
                  <c:v>1.28</c:v>
                </c:pt>
                <c:pt idx="4">
                  <c:v>1.1100000000000001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2A3-C740-9DEB-7A7EF39502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767421327"/>
        <c:axId val="767423007"/>
      </c:barChart>
      <c:catAx>
        <c:axId val="7674213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7423007"/>
        <c:crosses val="autoZero"/>
        <c:auto val="1"/>
        <c:lblAlgn val="ctr"/>
        <c:lblOffset val="100"/>
        <c:noMultiLvlLbl val="0"/>
      </c:catAx>
      <c:valAx>
        <c:axId val="767423007"/>
        <c:scaling>
          <c:orientation val="minMax"/>
          <c:max val="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Speedup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7421327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7716769170087504"/>
          <c:y val="2.7777777777777776E-2"/>
          <c:w val="0.73832826817700414"/>
          <c:h val="8.35739282589676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Comparison!$G$41</c:f>
              <c:strCache>
                <c:ptCount val="1"/>
                <c:pt idx="0">
                  <c:v>FlashGraph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Comparison!$F$42:$F$46</c:f>
              <c:strCache>
                <c:ptCount val="5"/>
                <c:pt idx="0">
                  <c:v>BFS</c:v>
                </c:pt>
                <c:pt idx="1">
                  <c:v>PR</c:v>
                </c:pt>
                <c:pt idx="2">
                  <c:v>WCC</c:v>
                </c:pt>
                <c:pt idx="3">
                  <c:v>SpMV</c:v>
                </c:pt>
                <c:pt idx="4">
                  <c:v>BC</c:v>
                </c:pt>
              </c:strCache>
            </c:strRef>
          </c:cat>
          <c:val>
            <c:numRef>
              <c:f>Comparison!$G$42:$G$46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D4-B749-8871-95C8210CC9DE}"/>
            </c:ext>
          </c:extLst>
        </c:ser>
        <c:ser>
          <c:idx val="1"/>
          <c:order val="1"/>
          <c:tx>
            <c:strRef>
              <c:f>Comparison!$H$41</c:f>
              <c:strCache>
                <c:ptCount val="1"/>
                <c:pt idx="0">
                  <c:v>Graphene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Comparison!$F$42:$F$46</c:f>
              <c:strCache>
                <c:ptCount val="5"/>
                <c:pt idx="0">
                  <c:v>BFS</c:v>
                </c:pt>
                <c:pt idx="1">
                  <c:v>PR</c:v>
                </c:pt>
                <c:pt idx="2">
                  <c:v>WCC</c:v>
                </c:pt>
                <c:pt idx="3">
                  <c:v>SpMV</c:v>
                </c:pt>
                <c:pt idx="4">
                  <c:v>BC</c:v>
                </c:pt>
              </c:strCache>
            </c:strRef>
          </c:cat>
          <c:val>
            <c:numRef>
              <c:f>Comparison!$H$42:$H$46</c:f>
              <c:numCache>
                <c:formatCode>0.00</c:formatCode>
                <c:ptCount val="5"/>
                <c:pt idx="0">
                  <c:v>0.3613445378151261</c:v>
                </c:pt>
                <c:pt idx="1">
                  <c:v>8.286585365853659</c:v>
                </c:pt>
                <c:pt idx="2">
                  <c:v>2.6468085106382975</c:v>
                </c:pt>
                <c:pt idx="3">
                  <c:v>1.6503067484662577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0D4-B749-8871-95C8210CC9DE}"/>
            </c:ext>
          </c:extLst>
        </c:ser>
        <c:ser>
          <c:idx val="2"/>
          <c:order val="2"/>
          <c:tx>
            <c:strRef>
              <c:f>Comparison!$I$41</c:f>
              <c:strCache>
                <c:ptCount val="1"/>
                <c:pt idx="0">
                  <c:v>Blaze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Comparison!$F$42:$F$46</c:f>
              <c:strCache>
                <c:ptCount val="5"/>
                <c:pt idx="0">
                  <c:v>BFS</c:v>
                </c:pt>
                <c:pt idx="1">
                  <c:v>PR</c:v>
                </c:pt>
                <c:pt idx="2">
                  <c:v>WCC</c:v>
                </c:pt>
                <c:pt idx="3">
                  <c:v>SpMV</c:v>
                </c:pt>
                <c:pt idx="4">
                  <c:v>BC</c:v>
                </c:pt>
              </c:strCache>
            </c:strRef>
          </c:cat>
          <c:val>
            <c:numRef>
              <c:f>Comparison!$I$42:$I$46</c:f>
              <c:numCache>
                <c:formatCode>General</c:formatCode>
                <c:ptCount val="5"/>
                <c:pt idx="0">
                  <c:v>1.29</c:v>
                </c:pt>
                <c:pt idx="1">
                  <c:v>13.59</c:v>
                </c:pt>
                <c:pt idx="2">
                  <c:v>6.22</c:v>
                </c:pt>
                <c:pt idx="3">
                  <c:v>2.69</c:v>
                </c:pt>
                <c:pt idx="4">
                  <c:v>2.91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0D4-B749-8871-95C8210CC9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642006383"/>
        <c:axId val="642593807"/>
      </c:barChart>
      <c:catAx>
        <c:axId val="642006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2593807"/>
        <c:crosses val="autoZero"/>
        <c:auto val="1"/>
        <c:lblAlgn val="ctr"/>
        <c:lblOffset val="100"/>
        <c:noMultiLvlLbl val="0"/>
      </c:catAx>
      <c:valAx>
        <c:axId val="642593807"/>
        <c:scaling>
          <c:orientation val="minMax"/>
          <c:max val="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Speedup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2006383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7968973152099005"/>
          <c:y val="2.7777777777777776E-2"/>
          <c:w val="0.73832826817700414"/>
          <c:h val="8.35739282589676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Comparison!$L$41</c:f>
              <c:strCache>
                <c:ptCount val="1"/>
                <c:pt idx="0">
                  <c:v>FlashGraph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Comparison!$K$42:$K$46</c:f>
              <c:strCache>
                <c:ptCount val="5"/>
                <c:pt idx="0">
                  <c:v>BFS</c:v>
                </c:pt>
                <c:pt idx="1">
                  <c:v>PR</c:v>
                </c:pt>
                <c:pt idx="2">
                  <c:v>WCC</c:v>
                </c:pt>
                <c:pt idx="3">
                  <c:v>SpMV</c:v>
                </c:pt>
                <c:pt idx="4">
                  <c:v>BC</c:v>
                </c:pt>
              </c:strCache>
            </c:strRef>
          </c:cat>
          <c:val>
            <c:numRef>
              <c:f>Comparison!$L$42:$L$46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F4-094F-8F3A-35309755E7EC}"/>
            </c:ext>
          </c:extLst>
        </c:ser>
        <c:ser>
          <c:idx val="1"/>
          <c:order val="1"/>
          <c:tx>
            <c:strRef>
              <c:f>Comparison!$M$41</c:f>
              <c:strCache>
                <c:ptCount val="1"/>
                <c:pt idx="0">
                  <c:v>Graphene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Comparison!$K$42:$K$46</c:f>
              <c:strCache>
                <c:ptCount val="5"/>
                <c:pt idx="0">
                  <c:v>BFS</c:v>
                </c:pt>
                <c:pt idx="1">
                  <c:v>PR</c:v>
                </c:pt>
                <c:pt idx="2">
                  <c:v>WCC</c:v>
                </c:pt>
                <c:pt idx="3">
                  <c:v>SpMV</c:v>
                </c:pt>
                <c:pt idx="4">
                  <c:v>BC</c:v>
                </c:pt>
              </c:strCache>
            </c:strRef>
          </c:cat>
          <c:val>
            <c:numRef>
              <c:f>Comparison!$M$42:$M$46</c:f>
              <c:numCache>
                <c:formatCode>0.00</c:formatCode>
                <c:ptCount val="5"/>
                <c:pt idx="0">
                  <c:v>0.34745762711864409</c:v>
                </c:pt>
                <c:pt idx="1">
                  <c:v>0.83248730964466999</c:v>
                </c:pt>
                <c:pt idx="2">
                  <c:v>3.3518518518518516</c:v>
                </c:pt>
                <c:pt idx="3">
                  <c:v>0.9453125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6F4-094F-8F3A-35309755E7EC}"/>
            </c:ext>
          </c:extLst>
        </c:ser>
        <c:ser>
          <c:idx val="2"/>
          <c:order val="2"/>
          <c:tx>
            <c:strRef>
              <c:f>Comparison!$N$41</c:f>
              <c:strCache>
                <c:ptCount val="1"/>
                <c:pt idx="0">
                  <c:v>Blaze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Comparison!$K$42:$K$46</c:f>
              <c:strCache>
                <c:ptCount val="5"/>
                <c:pt idx="0">
                  <c:v>BFS</c:v>
                </c:pt>
                <c:pt idx="1">
                  <c:v>PR</c:v>
                </c:pt>
                <c:pt idx="2">
                  <c:v>WCC</c:v>
                </c:pt>
                <c:pt idx="3">
                  <c:v>SpMV</c:v>
                </c:pt>
                <c:pt idx="4">
                  <c:v>BC</c:v>
                </c:pt>
              </c:strCache>
            </c:strRef>
          </c:cat>
          <c:val>
            <c:numRef>
              <c:f>Comparison!$N$42:$N$46</c:f>
              <c:numCache>
                <c:formatCode>General</c:formatCode>
                <c:ptCount val="5"/>
                <c:pt idx="0">
                  <c:v>1.23</c:v>
                </c:pt>
                <c:pt idx="1">
                  <c:v>1.64</c:v>
                </c:pt>
                <c:pt idx="2">
                  <c:v>7.24</c:v>
                </c:pt>
                <c:pt idx="3">
                  <c:v>2.42</c:v>
                </c:pt>
                <c:pt idx="4">
                  <c:v>1.42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6F4-094F-8F3A-35309755E7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1921486847"/>
        <c:axId val="1921489343"/>
      </c:barChart>
      <c:catAx>
        <c:axId val="1921486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1489343"/>
        <c:crosses val="autoZero"/>
        <c:auto val="1"/>
        <c:lblAlgn val="ctr"/>
        <c:lblOffset val="100"/>
        <c:noMultiLvlLbl val="0"/>
      </c:catAx>
      <c:valAx>
        <c:axId val="1921489343"/>
        <c:scaling>
          <c:orientation val="minMax"/>
          <c:max val="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Speedup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1486847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7716769170087504"/>
          <c:y val="2.7777777777777776E-2"/>
          <c:w val="0.73832826817700414"/>
          <c:h val="8.35739282589676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Blaze!$J$1</c:f>
              <c:strCache>
                <c:ptCount val="1"/>
                <c:pt idx="0">
                  <c:v>BFS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Blaze!$I$2:$I$8</c:f>
              <c:strCache>
                <c:ptCount val="7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Sk2005</c:v>
                </c:pt>
                <c:pt idx="5">
                  <c:v>Friendster</c:v>
                </c:pt>
                <c:pt idx="6">
                  <c:v>Hyperlink14</c:v>
                </c:pt>
              </c:strCache>
            </c:strRef>
          </c:cat>
          <c:val>
            <c:numRef>
              <c:f>Blaze!$J$2:$J$8</c:f>
              <c:numCache>
                <c:formatCode>General</c:formatCode>
                <c:ptCount val="7"/>
                <c:pt idx="0">
                  <c:v>2403</c:v>
                </c:pt>
                <c:pt idx="1">
                  <c:v>2481</c:v>
                </c:pt>
                <c:pt idx="2">
                  <c:v>2545</c:v>
                </c:pt>
                <c:pt idx="3">
                  <c:v>2409</c:v>
                </c:pt>
                <c:pt idx="4">
                  <c:v>2391</c:v>
                </c:pt>
                <c:pt idx="5">
                  <c:v>2359</c:v>
                </c:pt>
                <c:pt idx="6">
                  <c:v>2325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1C-1F47-8981-5902D2D87437}"/>
            </c:ext>
          </c:extLst>
        </c:ser>
        <c:ser>
          <c:idx val="1"/>
          <c:order val="1"/>
          <c:tx>
            <c:strRef>
              <c:f>Blaze!$K$1</c:f>
              <c:strCache>
                <c:ptCount val="1"/>
                <c:pt idx="0">
                  <c:v>PR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Blaze!$I$2:$I$8</c:f>
              <c:strCache>
                <c:ptCount val="7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Sk2005</c:v>
                </c:pt>
                <c:pt idx="5">
                  <c:v>Friendster</c:v>
                </c:pt>
                <c:pt idx="6">
                  <c:v>Hyperlink14</c:v>
                </c:pt>
              </c:strCache>
            </c:strRef>
          </c:cat>
          <c:val>
            <c:numRef>
              <c:f>Blaze!$K$2:$K$8</c:f>
              <c:numCache>
                <c:formatCode>General</c:formatCode>
                <c:ptCount val="7"/>
                <c:pt idx="0">
                  <c:v>2460</c:v>
                </c:pt>
                <c:pt idx="1">
                  <c:v>2438</c:v>
                </c:pt>
                <c:pt idx="2">
                  <c:v>2298</c:v>
                </c:pt>
                <c:pt idx="3">
                  <c:v>2432</c:v>
                </c:pt>
                <c:pt idx="4">
                  <c:v>2427</c:v>
                </c:pt>
                <c:pt idx="5">
                  <c:v>2385</c:v>
                </c:pt>
                <c:pt idx="6">
                  <c:v>2508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1C-1F47-8981-5902D2D87437}"/>
            </c:ext>
          </c:extLst>
        </c:ser>
        <c:ser>
          <c:idx val="2"/>
          <c:order val="2"/>
          <c:tx>
            <c:strRef>
              <c:f>Blaze!$L$1</c:f>
              <c:strCache>
                <c:ptCount val="1"/>
                <c:pt idx="0">
                  <c:v>WCC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Blaze!$I$2:$I$8</c:f>
              <c:strCache>
                <c:ptCount val="7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Sk2005</c:v>
                </c:pt>
                <c:pt idx="5">
                  <c:v>Friendster</c:v>
                </c:pt>
                <c:pt idx="6">
                  <c:v>Hyperlink14</c:v>
                </c:pt>
              </c:strCache>
            </c:strRef>
          </c:cat>
          <c:val>
            <c:numRef>
              <c:f>Blaze!$L$2:$L$8</c:f>
              <c:numCache>
                <c:formatCode>General</c:formatCode>
                <c:ptCount val="7"/>
                <c:pt idx="0">
                  <c:v>2577</c:v>
                </c:pt>
                <c:pt idx="1">
                  <c:v>2602</c:v>
                </c:pt>
                <c:pt idx="2">
                  <c:v>2387</c:v>
                </c:pt>
                <c:pt idx="3">
                  <c:v>2578</c:v>
                </c:pt>
                <c:pt idx="4">
                  <c:v>2568</c:v>
                </c:pt>
                <c:pt idx="5">
                  <c:v>2537</c:v>
                </c:pt>
                <c:pt idx="6">
                  <c:v>2600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91C-1F47-8981-5902D2D87437}"/>
            </c:ext>
          </c:extLst>
        </c:ser>
        <c:ser>
          <c:idx val="3"/>
          <c:order val="3"/>
          <c:tx>
            <c:strRef>
              <c:f>Blaze!$M$1</c:f>
              <c:strCache>
                <c:ptCount val="1"/>
                <c:pt idx="0">
                  <c:v>SPMV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Blaze!$I$2:$I$8</c:f>
              <c:strCache>
                <c:ptCount val="7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Sk2005</c:v>
                </c:pt>
                <c:pt idx="5">
                  <c:v>Friendster</c:v>
                </c:pt>
                <c:pt idx="6">
                  <c:v>Hyperlink14</c:v>
                </c:pt>
              </c:strCache>
            </c:strRef>
          </c:cat>
          <c:val>
            <c:numRef>
              <c:f>Blaze!$M$2:$M$8</c:f>
              <c:numCache>
                <c:formatCode>General</c:formatCode>
                <c:ptCount val="7"/>
                <c:pt idx="0">
                  <c:v>2563</c:v>
                </c:pt>
                <c:pt idx="1">
                  <c:v>2430</c:v>
                </c:pt>
                <c:pt idx="2">
                  <c:v>2371</c:v>
                </c:pt>
                <c:pt idx="3">
                  <c:v>2593</c:v>
                </c:pt>
                <c:pt idx="4">
                  <c:v>2620</c:v>
                </c:pt>
                <c:pt idx="5">
                  <c:v>2559</c:v>
                </c:pt>
                <c:pt idx="6">
                  <c:v>2624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91C-1F47-8981-5902D2D87437}"/>
            </c:ext>
          </c:extLst>
        </c:ser>
        <c:ser>
          <c:idx val="4"/>
          <c:order val="4"/>
          <c:tx>
            <c:strRef>
              <c:f>Blaze!$N$1</c:f>
              <c:strCache>
                <c:ptCount val="1"/>
                <c:pt idx="0">
                  <c:v>BC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Blaze!$I$2:$I$8</c:f>
              <c:strCache>
                <c:ptCount val="7"/>
                <c:pt idx="0">
                  <c:v>RMAT27</c:v>
                </c:pt>
                <c:pt idx="1">
                  <c:v>RMAT30</c:v>
                </c:pt>
                <c:pt idx="2">
                  <c:v>URAN27</c:v>
                </c:pt>
                <c:pt idx="3">
                  <c:v>Twitter</c:v>
                </c:pt>
                <c:pt idx="4">
                  <c:v>Sk2005</c:v>
                </c:pt>
                <c:pt idx="5">
                  <c:v>Friendster</c:v>
                </c:pt>
                <c:pt idx="6">
                  <c:v>Hyperlink14</c:v>
                </c:pt>
              </c:strCache>
            </c:strRef>
          </c:cat>
          <c:val>
            <c:numRef>
              <c:f>Blaze!$N$2:$N$8</c:f>
              <c:numCache>
                <c:formatCode>General</c:formatCode>
                <c:ptCount val="7"/>
                <c:pt idx="0">
                  <c:v>2290</c:v>
                </c:pt>
                <c:pt idx="1">
                  <c:v>2125</c:v>
                </c:pt>
                <c:pt idx="2">
                  <c:v>2441</c:v>
                </c:pt>
                <c:pt idx="3">
                  <c:v>2231</c:v>
                </c:pt>
                <c:pt idx="4">
                  <c:v>2305</c:v>
                </c:pt>
                <c:pt idx="5">
                  <c:v>2247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91C-1F47-8981-5902D2D874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1360406464"/>
        <c:axId val="1618096096"/>
      </c:barChart>
      <c:catAx>
        <c:axId val="1360406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8096096"/>
        <c:crosses val="autoZero"/>
        <c:auto val="1"/>
        <c:lblAlgn val="ctr"/>
        <c:lblOffset val="100"/>
        <c:noMultiLvlLbl val="0"/>
      </c:catAx>
      <c:valAx>
        <c:axId val="1618096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IO bndwidth (MB/s)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0406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67A72C1-0D2A-41F5-8ED0-3D3DC9E977B9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D1883E6-6D95-453C-9681-87383D5260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0643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gif>
</file>

<file path=ppt/media/image13.png>
</file>

<file path=ppt/media/image14.sv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DE8C108-AB7E-41F9-BE29-EE918610279B}" type="datetimeFigureOut">
              <a:rPr lang="en-US" smtClean="0"/>
              <a:pPr/>
              <a:t>11/16/22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455AFA1-5136-4BEA-AE07-EA9BE39431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117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76844F72-D49A-3916-8B04-07D6CB96B6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A1998E82-9C4D-E0DA-2AAD-6C6AE217C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2BAD053D-F8EC-432E-2991-530CC97321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C074F3E-CAFC-914D-8605-8A267B8FCFF1}" type="slidenum">
              <a:rPr lang="en-US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86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840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261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92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2196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786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460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9613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77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639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6391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613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6721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308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697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267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346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83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481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599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47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file:////Users/toddszymanski/Documents/01%20Work/SC22/presenter%20assets/sc22_zoomback@4x.png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2590800"/>
          </a:xfrm>
          <a:prstGeom prst="rect">
            <a:avLst/>
          </a:prstGeom>
          <a:solidFill>
            <a:schemeClr val="tx1"/>
          </a:solidFill>
          <a:ln w="19050"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304800"/>
            <a:ext cx="10668000" cy="1981200"/>
          </a:xfrm>
        </p:spPr>
        <p:txBody>
          <a:bodyPr anchor="ctr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48000"/>
            <a:ext cx="8534400" cy="200678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rgbClr val="6365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3086100" y="5257800"/>
            <a:ext cx="6019800" cy="1295400"/>
          </a:xfrm>
        </p:spPr>
        <p:txBody>
          <a:bodyPr/>
          <a:lstStyle>
            <a:lvl1pPr marL="0" indent="0" algn="ctr">
              <a:buFontTx/>
              <a:buNone/>
              <a:defRPr kumimoji="0" lang="en-US" sz="2000" b="0" i="1" u="none" strike="noStrike" kern="1200" cap="none" spc="0" normalizeH="0" baseline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Myriad Pro" charset="0"/>
                <a:cs typeface="Myriad Pro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1353274"/>
          </a:xfrm>
          <a:prstGeom prst="rect">
            <a:avLst/>
          </a:prstGeom>
          <a:solidFill>
            <a:schemeClr val="tx1"/>
          </a:solidFill>
          <a:ln w="19050"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bg1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294381-387E-2D65-700C-40D46C8BBBF9}"/>
              </a:ext>
            </a:extLst>
          </p:cNvPr>
          <p:cNvSpPr txBox="1"/>
          <p:nvPr userDrawn="1"/>
        </p:nvSpPr>
        <p:spPr>
          <a:xfrm>
            <a:off x="5883442" y="6432297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F923FAA-E6BC-4A3B-B771-C476DAE0801B}" type="slidenum">
              <a:rPr lang="en-US" sz="1600" b="0" i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Myriad Pro" charset="0"/>
                <a:cs typeface="Calibri" panose="020F0502020204030204" pitchFamily="34" charset="0"/>
              </a:rPr>
              <a:pPr algn="ctr"/>
              <a:t>‹#›</a:t>
            </a:fld>
            <a:endParaRPr lang="en-US" sz="1600" b="0" i="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ea typeface="Myriad Pro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861EE-DFCE-35AE-EF0F-0054C8CDF3B1}"/>
              </a:ext>
            </a:extLst>
          </p:cNvPr>
          <p:cNvSpPr txBox="1"/>
          <p:nvPr userDrawn="1"/>
        </p:nvSpPr>
        <p:spPr>
          <a:xfrm>
            <a:off x="5883442" y="6432297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F923FAA-E6BC-4A3B-B771-C476DAE0801B}" type="slidenum">
              <a:rPr lang="en-US" sz="1600" b="0" i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Myriad Pro" charset="0"/>
                <a:cs typeface="Calibri" panose="020F0502020204030204" pitchFamily="34" charset="0"/>
              </a:rPr>
              <a:pPr algn="ctr"/>
              <a:t>‹#›</a:t>
            </a:fld>
            <a:endParaRPr lang="en-US" sz="1600" b="0" i="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ea typeface="Myriad Pro" charset="0"/>
              <a:cs typeface="Calibri" panose="020F0502020204030204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6ECA406-D440-0769-8941-FA50DA2EE681}"/>
              </a:ext>
            </a:extLst>
          </p:cNvPr>
          <p:cNvGrpSpPr/>
          <p:nvPr userDrawn="1"/>
        </p:nvGrpSpPr>
        <p:grpSpPr>
          <a:xfrm>
            <a:off x="9575869" y="6248400"/>
            <a:ext cx="2616131" cy="609600"/>
            <a:chOff x="2964610" y="5791200"/>
            <a:chExt cx="3283790" cy="765175"/>
          </a:xfrm>
        </p:grpSpPr>
        <p:pic>
          <p:nvPicPr>
            <p:cNvPr id="18" name="Picture 6">
              <a:extLst>
                <a:ext uri="{FF2B5EF4-FFF2-40B4-BE49-F238E27FC236}">
                  <a16:creationId xmlns:a16="http://schemas.microsoft.com/office/drawing/2014/main" id="{A09DB6E1-3A42-36F9-1823-795F37A09A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 l="31506" t="45283" r="14810" b="24528"/>
            <a:stretch>
              <a:fillRect/>
            </a:stretch>
          </p:blipFill>
          <p:spPr bwMode="auto">
            <a:xfrm>
              <a:off x="3581400" y="5791200"/>
              <a:ext cx="2667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0CD6DB5-5C56-2275-C797-617C4984B8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 r="66641"/>
            <a:stretch>
              <a:fillRect/>
            </a:stretch>
          </p:blipFill>
          <p:spPr bwMode="auto">
            <a:xfrm>
              <a:off x="2964610" y="5791200"/>
              <a:ext cx="692989" cy="765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20" name="Picture 6">
              <a:extLst>
                <a:ext uri="{FF2B5EF4-FFF2-40B4-BE49-F238E27FC236}">
                  <a16:creationId xmlns:a16="http://schemas.microsoft.com/office/drawing/2014/main" id="{13765DB8-F298-68F6-9FD9-2D9423F658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33359" t="75472" r="5165" b="9789"/>
            <a:stretch/>
          </p:blipFill>
          <p:spPr bwMode="auto">
            <a:xfrm>
              <a:off x="3657600" y="6248400"/>
              <a:ext cx="2527671" cy="223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19165AE0-91E4-2553-D775-E10B9764797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141" y="6355788"/>
            <a:ext cx="1754659" cy="530224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FFE84358-AD5A-4728-E2D5-DC4DAC3E8B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1875" y="2025748"/>
            <a:ext cx="10128250" cy="2250038"/>
          </a:xfrm>
        </p:spPr>
        <p:txBody>
          <a:bodyPr wrap="none" anchor="b">
            <a:normAutofit/>
          </a:bodyPr>
          <a:lstStyle>
            <a:lvl1pPr algn="l">
              <a:defRPr sz="3600" b="1" i="0" cap="none" baseline="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1875" y="4430332"/>
            <a:ext cx="10128250" cy="1884472"/>
          </a:xfrm>
        </p:spPr>
        <p:txBody>
          <a:bodyPr anchor="t">
            <a:noAutofit/>
          </a:bodyPr>
          <a:lstStyle>
            <a:lvl1pPr marL="0" indent="0" algn="l">
              <a:buNone/>
              <a:defRPr sz="1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939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2590800"/>
          </a:xfrm>
          <a:prstGeom prst="rect">
            <a:avLst/>
          </a:prstGeom>
          <a:solidFill>
            <a:schemeClr val="tx1"/>
          </a:solidFill>
          <a:ln w="19050"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304800"/>
            <a:ext cx="10668000" cy="1981200"/>
          </a:xfrm>
        </p:spPr>
        <p:txBody>
          <a:bodyPr anchor="ctr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48000"/>
            <a:ext cx="8534400" cy="200678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rgbClr val="6365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B3EE8F-2B50-2C09-D121-7C79BC4BE004}"/>
              </a:ext>
            </a:extLst>
          </p:cNvPr>
          <p:cNvSpPr txBox="1"/>
          <p:nvPr userDrawn="1"/>
        </p:nvSpPr>
        <p:spPr>
          <a:xfrm>
            <a:off x="5883442" y="6432297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F923FAA-E6BC-4A3B-B771-C476DAE0801B}" type="slidenum">
              <a:rPr lang="en-US" sz="1600" b="0" i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Myriad Pro" charset="0"/>
                <a:cs typeface="Calibri" panose="020F0502020204030204" pitchFamily="34" charset="0"/>
              </a:rPr>
              <a:pPr algn="ctr"/>
              <a:t>‹#›</a:t>
            </a:fld>
            <a:endParaRPr lang="en-US" sz="1600" b="0" i="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ea typeface="Myriad Pro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459ACD-B875-ED95-AF5C-D24D4622A3A7}"/>
              </a:ext>
            </a:extLst>
          </p:cNvPr>
          <p:cNvSpPr txBox="1"/>
          <p:nvPr userDrawn="1"/>
        </p:nvSpPr>
        <p:spPr>
          <a:xfrm>
            <a:off x="5883442" y="6432297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F923FAA-E6BC-4A3B-B771-C476DAE0801B}" type="slidenum">
              <a:rPr lang="en-US" sz="1600" b="0" i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Myriad Pro" charset="0"/>
                <a:cs typeface="Calibri" panose="020F0502020204030204" pitchFamily="34" charset="0"/>
              </a:rPr>
              <a:pPr algn="ctr"/>
              <a:t>‹#›</a:t>
            </a:fld>
            <a:endParaRPr lang="en-US" sz="1600" b="0" i="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ea typeface="Myriad Pro" charset="0"/>
              <a:cs typeface="Calibri" panose="020F050202020403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3FF7D4A-7F36-E223-2100-A6F98B411E7D}"/>
              </a:ext>
            </a:extLst>
          </p:cNvPr>
          <p:cNvGrpSpPr/>
          <p:nvPr userDrawn="1"/>
        </p:nvGrpSpPr>
        <p:grpSpPr>
          <a:xfrm>
            <a:off x="9575869" y="6248400"/>
            <a:ext cx="2616131" cy="609600"/>
            <a:chOff x="2964610" y="5791200"/>
            <a:chExt cx="3283790" cy="7651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793B130-0F69-9402-0342-2BBC15A323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 l="31506" t="45283" r="14810" b="24528"/>
            <a:stretch>
              <a:fillRect/>
            </a:stretch>
          </p:blipFill>
          <p:spPr bwMode="auto">
            <a:xfrm>
              <a:off x="3581400" y="5791200"/>
              <a:ext cx="2667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A79512-1830-730A-0671-27F91AC18C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 r="66641"/>
            <a:stretch>
              <a:fillRect/>
            </a:stretch>
          </p:blipFill>
          <p:spPr bwMode="auto">
            <a:xfrm>
              <a:off x="2964610" y="5791200"/>
              <a:ext cx="692989" cy="765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9" name="Picture 6">
              <a:extLst>
                <a:ext uri="{FF2B5EF4-FFF2-40B4-BE49-F238E27FC236}">
                  <a16:creationId xmlns:a16="http://schemas.microsoft.com/office/drawing/2014/main" id="{B98CDB4E-B6F1-9DC7-43EA-240A42FE5EA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33359" t="75472" r="5165" b="9789"/>
            <a:stretch/>
          </p:blipFill>
          <p:spPr bwMode="auto">
            <a:xfrm>
              <a:off x="3657600" y="6248400"/>
              <a:ext cx="2527671" cy="223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F108B41B-60D9-2301-D728-20BEF9C4493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141" y="6355788"/>
            <a:ext cx="1754659" cy="5302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1353274"/>
          </a:xfrm>
          <a:prstGeom prst="rect">
            <a:avLst/>
          </a:prstGeom>
          <a:solidFill>
            <a:schemeClr val="tx1"/>
          </a:solidFill>
          <a:ln w="19050"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bg1"/>
                </a:solidFill>
                <a:latin typeface="+mn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4602164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Myriad Pro" charset="0"/>
                <a:ea typeface="Myriad Pro" charset="0"/>
                <a:cs typeface="Myriad Pro" charset="0"/>
              </a:defRPr>
            </a:lvl2pPr>
            <a:lvl3pPr>
              <a:defRPr>
                <a:latin typeface="Myriad Pro" charset="0"/>
                <a:ea typeface="Myriad Pro" charset="0"/>
                <a:cs typeface="Myriad Pro" charset="0"/>
              </a:defRPr>
            </a:lvl3pPr>
            <a:lvl4pPr>
              <a:defRPr>
                <a:latin typeface="Myriad Pro" charset="0"/>
                <a:ea typeface="Myriad Pro" charset="0"/>
                <a:cs typeface="Myriad Pro" charset="0"/>
              </a:defRPr>
            </a:lvl4pPr>
            <a:lvl5pPr>
              <a:defRPr>
                <a:latin typeface="Myriad Pro" charset="0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332285" y="74646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g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12192000" cy="1353274"/>
          </a:xfrm>
          <a:prstGeom prst="rect">
            <a:avLst/>
          </a:prstGeom>
          <a:solidFill>
            <a:schemeClr val="tx1"/>
          </a:solidFill>
          <a:ln w="19050"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bg1"/>
                </a:solidFill>
                <a:latin typeface="+mj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52578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A5A78A-DDF4-767B-CB90-D37D4656FEFE}"/>
              </a:ext>
            </a:extLst>
          </p:cNvPr>
          <p:cNvSpPr txBox="1"/>
          <p:nvPr userDrawn="1"/>
        </p:nvSpPr>
        <p:spPr>
          <a:xfrm>
            <a:off x="5883442" y="6432297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F923FAA-E6BC-4A3B-B771-C476DAE0801B}" type="slidenum">
              <a:rPr lang="en-US" sz="1600" b="0" i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Myriad Pro" charset="0"/>
                <a:cs typeface="Calibri" panose="020F0502020204030204" pitchFamily="34" charset="0"/>
              </a:rPr>
              <a:pPr algn="ctr"/>
              <a:t>‹#›</a:t>
            </a:fld>
            <a:endParaRPr lang="en-US" sz="1600" b="0" i="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ea typeface="Myriad Pro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52ABA2-B72D-76C2-4B7D-D5CB9E7881F2}"/>
              </a:ext>
            </a:extLst>
          </p:cNvPr>
          <p:cNvSpPr txBox="1"/>
          <p:nvPr userDrawn="1"/>
        </p:nvSpPr>
        <p:spPr>
          <a:xfrm>
            <a:off x="5883442" y="6432297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F923FAA-E6BC-4A3B-B771-C476DAE0801B}" type="slidenum">
              <a:rPr lang="en-US" sz="1600" b="0" i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Myriad Pro" charset="0"/>
                <a:cs typeface="Calibri" panose="020F0502020204030204" pitchFamily="34" charset="0"/>
              </a:rPr>
              <a:pPr algn="ctr"/>
              <a:t>‹#›</a:t>
            </a:fld>
            <a:endParaRPr lang="en-US" sz="1600" b="0" i="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ea typeface="Myriad Pro" charset="0"/>
              <a:cs typeface="Calibri" panose="020F050202020403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45DFE0B-ECD8-F26A-341B-D279104A06A5}"/>
              </a:ext>
            </a:extLst>
          </p:cNvPr>
          <p:cNvGrpSpPr/>
          <p:nvPr userDrawn="1"/>
        </p:nvGrpSpPr>
        <p:grpSpPr>
          <a:xfrm>
            <a:off x="9575869" y="6248400"/>
            <a:ext cx="2616131" cy="609600"/>
            <a:chOff x="2964610" y="5791200"/>
            <a:chExt cx="3283790" cy="765175"/>
          </a:xfrm>
        </p:grpSpPr>
        <p:pic>
          <p:nvPicPr>
            <p:cNvPr id="8" name="Picture 6">
              <a:extLst>
                <a:ext uri="{FF2B5EF4-FFF2-40B4-BE49-F238E27FC236}">
                  <a16:creationId xmlns:a16="http://schemas.microsoft.com/office/drawing/2014/main" id="{908EEF1C-47E2-0D4C-E774-CEE7984C39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 l="31506" t="45283" r="14810" b="24528"/>
            <a:stretch>
              <a:fillRect/>
            </a:stretch>
          </p:blipFill>
          <p:spPr bwMode="auto">
            <a:xfrm>
              <a:off x="3581400" y="5791200"/>
              <a:ext cx="2667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7AA66B0-96CE-36E5-51DE-F75225E54F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 r="66641"/>
            <a:stretch>
              <a:fillRect/>
            </a:stretch>
          </p:blipFill>
          <p:spPr bwMode="auto">
            <a:xfrm>
              <a:off x="2964610" y="5791200"/>
              <a:ext cx="692989" cy="765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0" name="Picture 6">
              <a:extLst>
                <a:ext uri="{FF2B5EF4-FFF2-40B4-BE49-F238E27FC236}">
                  <a16:creationId xmlns:a16="http://schemas.microsoft.com/office/drawing/2014/main" id="{4FC9482F-D998-193F-C63C-350A4F45F53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33359" t="75472" r="5165" b="9789"/>
            <a:stretch/>
          </p:blipFill>
          <p:spPr bwMode="auto">
            <a:xfrm>
              <a:off x="3657600" y="6248400"/>
              <a:ext cx="2527671" cy="223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1BA5A916-2FEF-4E4E-533D-CA5A180DE1F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141" y="6355788"/>
            <a:ext cx="1754659" cy="530224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ouble Troub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1353274"/>
          </a:xfrm>
          <a:prstGeom prst="rect">
            <a:avLst/>
          </a:prstGeom>
          <a:solidFill>
            <a:schemeClr val="tx1"/>
          </a:solidFill>
          <a:ln w="19050"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bg1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334000" cy="4602164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248400" y="1524000"/>
            <a:ext cx="5334000" cy="4602164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bed Figur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1353274"/>
          </a:xfrm>
          <a:prstGeom prst="rect">
            <a:avLst/>
          </a:prstGeom>
          <a:solidFill>
            <a:schemeClr val="tx1"/>
          </a:solidFill>
          <a:ln w="19050"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bg1"/>
                </a:solidFill>
                <a:latin typeface="+mn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09600" y="1447799"/>
            <a:ext cx="5334000" cy="4678365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 sz="2400"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 sz="2000">
                <a:latin typeface="+mn-lt"/>
                <a:ea typeface="Myriad Pro" charset="0"/>
                <a:cs typeface="Myriad Pro" charset="0"/>
              </a:defRPr>
            </a:lvl3pPr>
            <a:lvl4pPr>
              <a:defRPr sz="1800">
                <a:latin typeface="+mn-lt"/>
                <a:ea typeface="Myriad Pro" charset="0"/>
                <a:cs typeface="Myriad Pro" charset="0"/>
              </a:defRPr>
            </a:lvl4pPr>
            <a:lvl5pPr>
              <a:defRPr sz="1800"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ouble Trouble Lar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1353274"/>
          </a:xfrm>
          <a:prstGeom prst="rect">
            <a:avLst/>
          </a:prstGeom>
          <a:solidFill>
            <a:schemeClr val="tx1"/>
          </a:solidFill>
          <a:ln w="19050"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bg1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257800" cy="525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248400" y="1524000"/>
            <a:ext cx="5334000" cy="525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EDAF47-BB32-89F7-4F30-E92208E9EE20}"/>
              </a:ext>
            </a:extLst>
          </p:cNvPr>
          <p:cNvSpPr txBox="1"/>
          <p:nvPr userDrawn="1"/>
        </p:nvSpPr>
        <p:spPr>
          <a:xfrm>
            <a:off x="5883442" y="6432297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F923FAA-E6BC-4A3B-B771-C476DAE0801B}" type="slidenum">
              <a:rPr lang="en-US" sz="1600" b="0" i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Myriad Pro" charset="0"/>
                <a:cs typeface="Calibri" panose="020F0502020204030204" pitchFamily="34" charset="0"/>
              </a:rPr>
              <a:pPr algn="ctr"/>
              <a:t>‹#›</a:t>
            </a:fld>
            <a:endParaRPr lang="en-US" sz="1600" b="0" i="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ea typeface="Myriad Pro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AB93ED-11F0-C80A-7E07-737B64D2FDA7}"/>
              </a:ext>
            </a:extLst>
          </p:cNvPr>
          <p:cNvSpPr txBox="1"/>
          <p:nvPr userDrawn="1"/>
        </p:nvSpPr>
        <p:spPr>
          <a:xfrm>
            <a:off x="5883442" y="6432297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F923FAA-E6BC-4A3B-B771-C476DAE0801B}" type="slidenum">
              <a:rPr lang="en-US" sz="1600" b="0" i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Myriad Pro" charset="0"/>
                <a:cs typeface="Calibri" panose="020F0502020204030204" pitchFamily="34" charset="0"/>
              </a:rPr>
              <a:pPr algn="ctr"/>
              <a:t>‹#›</a:t>
            </a:fld>
            <a:endParaRPr lang="en-US" sz="1600" b="0" i="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ea typeface="Myriad Pro" charset="0"/>
              <a:cs typeface="Calibri" panose="020F050202020403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31C1CEA-EB0B-673D-972E-676389970BCA}"/>
              </a:ext>
            </a:extLst>
          </p:cNvPr>
          <p:cNvGrpSpPr/>
          <p:nvPr userDrawn="1"/>
        </p:nvGrpSpPr>
        <p:grpSpPr>
          <a:xfrm>
            <a:off x="9575869" y="6248400"/>
            <a:ext cx="2616131" cy="609600"/>
            <a:chOff x="2964610" y="5791200"/>
            <a:chExt cx="3283790" cy="765175"/>
          </a:xfrm>
        </p:grpSpPr>
        <p:pic>
          <p:nvPicPr>
            <p:cNvPr id="8" name="Picture 6">
              <a:extLst>
                <a:ext uri="{FF2B5EF4-FFF2-40B4-BE49-F238E27FC236}">
                  <a16:creationId xmlns:a16="http://schemas.microsoft.com/office/drawing/2014/main" id="{9EA85934-1203-9A63-0210-0DCEF4A83E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 l="31506" t="45283" r="14810" b="24528"/>
            <a:stretch>
              <a:fillRect/>
            </a:stretch>
          </p:blipFill>
          <p:spPr bwMode="auto">
            <a:xfrm>
              <a:off x="3581400" y="5791200"/>
              <a:ext cx="2667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E9DF90A-39B8-5288-972E-E6DC748987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 r="66641"/>
            <a:stretch>
              <a:fillRect/>
            </a:stretch>
          </p:blipFill>
          <p:spPr bwMode="auto">
            <a:xfrm>
              <a:off x="2964610" y="5791200"/>
              <a:ext cx="692989" cy="765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1" name="Picture 6">
              <a:extLst>
                <a:ext uri="{FF2B5EF4-FFF2-40B4-BE49-F238E27FC236}">
                  <a16:creationId xmlns:a16="http://schemas.microsoft.com/office/drawing/2014/main" id="{0D99157F-C196-D6BD-E707-4B216A22BC0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33359" t="75472" r="5165" b="9789"/>
            <a:stretch/>
          </p:blipFill>
          <p:spPr bwMode="auto">
            <a:xfrm>
              <a:off x="3657600" y="6248400"/>
              <a:ext cx="2527671" cy="223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ABBA8261-A64E-08A3-DFC1-FD8A8E2A040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141" y="6355788"/>
            <a:ext cx="1754659" cy="530224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Grap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1353274"/>
          </a:xfrm>
          <a:prstGeom prst="rect">
            <a:avLst/>
          </a:prstGeom>
          <a:solidFill>
            <a:schemeClr val="tx1"/>
          </a:solidFill>
          <a:ln w="19050"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bg1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0"/>
          </p:nvPr>
        </p:nvSpPr>
        <p:spPr>
          <a:xfrm>
            <a:off x="76200" y="1600200"/>
            <a:ext cx="12039600" cy="5181600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3D0A2F-8485-2586-9E66-16A951E260A9}"/>
              </a:ext>
            </a:extLst>
          </p:cNvPr>
          <p:cNvSpPr txBox="1"/>
          <p:nvPr userDrawn="1"/>
        </p:nvSpPr>
        <p:spPr>
          <a:xfrm>
            <a:off x="5883442" y="6432297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F923FAA-E6BC-4A3B-B771-C476DAE0801B}" type="slidenum">
              <a:rPr lang="en-US" sz="1600" b="0" i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Myriad Pro" charset="0"/>
                <a:cs typeface="Calibri" panose="020F0502020204030204" pitchFamily="34" charset="0"/>
              </a:rPr>
              <a:pPr algn="ctr"/>
              <a:t>‹#›</a:t>
            </a:fld>
            <a:endParaRPr lang="en-US" sz="1600" b="0" i="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ea typeface="Myriad Pro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9D4C6E-1C7C-0F1D-C492-25EAFEC65EF6}"/>
              </a:ext>
            </a:extLst>
          </p:cNvPr>
          <p:cNvSpPr txBox="1"/>
          <p:nvPr userDrawn="1"/>
        </p:nvSpPr>
        <p:spPr>
          <a:xfrm>
            <a:off x="5883442" y="6432297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F923FAA-E6BC-4A3B-B771-C476DAE0801B}" type="slidenum">
              <a:rPr lang="en-US" sz="1600" b="0" i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Myriad Pro" charset="0"/>
                <a:cs typeface="Calibri" panose="020F0502020204030204" pitchFamily="34" charset="0"/>
              </a:rPr>
              <a:pPr algn="ctr"/>
              <a:t>‹#›</a:t>
            </a:fld>
            <a:endParaRPr lang="en-US" sz="1600" b="0" i="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ea typeface="Myriad Pro" charset="0"/>
              <a:cs typeface="Calibri" panose="020F050202020403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64E3DE2-215C-6A6F-878D-74AF7925C31D}"/>
              </a:ext>
            </a:extLst>
          </p:cNvPr>
          <p:cNvGrpSpPr/>
          <p:nvPr userDrawn="1"/>
        </p:nvGrpSpPr>
        <p:grpSpPr>
          <a:xfrm>
            <a:off x="9575869" y="6248400"/>
            <a:ext cx="2616131" cy="609600"/>
            <a:chOff x="2964610" y="5791200"/>
            <a:chExt cx="3283790" cy="765175"/>
          </a:xfrm>
        </p:grpSpPr>
        <p:pic>
          <p:nvPicPr>
            <p:cNvPr id="19" name="Picture 6">
              <a:extLst>
                <a:ext uri="{FF2B5EF4-FFF2-40B4-BE49-F238E27FC236}">
                  <a16:creationId xmlns:a16="http://schemas.microsoft.com/office/drawing/2014/main" id="{F09B48A0-9070-1690-A0E9-712EEB00F8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 l="31506" t="45283" r="14810" b="24528"/>
            <a:stretch>
              <a:fillRect/>
            </a:stretch>
          </p:blipFill>
          <p:spPr bwMode="auto">
            <a:xfrm>
              <a:off x="3581400" y="5791200"/>
              <a:ext cx="2667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AB0DBFF-D9AD-BC1B-87F3-6F50E0D5FF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 r="66641"/>
            <a:stretch>
              <a:fillRect/>
            </a:stretch>
          </p:blipFill>
          <p:spPr bwMode="auto">
            <a:xfrm>
              <a:off x="2964610" y="5791200"/>
              <a:ext cx="692989" cy="765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21" name="Picture 6">
              <a:extLst>
                <a:ext uri="{FF2B5EF4-FFF2-40B4-BE49-F238E27FC236}">
                  <a16:creationId xmlns:a16="http://schemas.microsoft.com/office/drawing/2014/main" id="{5DE7064F-A0DA-72DF-34C0-1D7A319EBE8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33359" t="75472" r="5165" b="9789"/>
            <a:stretch/>
          </p:blipFill>
          <p:spPr bwMode="auto">
            <a:xfrm>
              <a:off x="3657600" y="6248400"/>
              <a:ext cx="2527671" cy="223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2A489D53-7537-C478-FC8D-D7A0FD5B8A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141" y="6355788"/>
            <a:ext cx="1754659" cy="530224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+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1353274"/>
          </a:xfrm>
          <a:prstGeom prst="rect">
            <a:avLst/>
          </a:prstGeom>
          <a:solidFill>
            <a:schemeClr val="tx1"/>
          </a:solidFill>
          <a:ln w="19050"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bg1"/>
                </a:solidFill>
                <a:latin typeface="+mj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5883442" y="6432297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2F923FAA-E6BC-4A3B-B771-C476DAE0801B}" type="slidenum">
              <a:rPr lang="en-US" sz="1600" b="0" i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Myriad Pro" charset="0"/>
                <a:cs typeface="Calibri" panose="020F0502020204030204" pitchFamily="34" charset="0"/>
              </a:rPr>
              <a:pPr algn="ctr"/>
              <a:t>‹#›</a:t>
            </a:fld>
            <a:endParaRPr lang="en-US" sz="1600" b="0" i="0" dirty="0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  <a:ea typeface="Myriad Pro" charset="0"/>
              <a:cs typeface="Calibri" panose="020F050202020403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9667FEB-10C1-558A-C0EE-78790605F550}"/>
              </a:ext>
            </a:extLst>
          </p:cNvPr>
          <p:cNvGrpSpPr/>
          <p:nvPr userDrawn="1"/>
        </p:nvGrpSpPr>
        <p:grpSpPr>
          <a:xfrm>
            <a:off x="9575869" y="6248400"/>
            <a:ext cx="2616131" cy="609600"/>
            <a:chOff x="2964610" y="5791200"/>
            <a:chExt cx="3283790" cy="765175"/>
          </a:xfrm>
        </p:grpSpPr>
        <p:pic>
          <p:nvPicPr>
            <p:cNvPr id="6" name="Picture 6">
              <a:extLst>
                <a:ext uri="{FF2B5EF4-FFF2-40B4-BE49-F238E27FC236}">
                  <a16:creationId xmlns:a16="http://schemas.microsoft.com/office/drawing/2014/main" id="{2545A460-DEB5-62EF-98A2-EC58AF20BF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 cstate="print"/>
            <a:srcRect l="31506" t="45283" r="14810" b="24528"/>
            <a:stretch>
              <a:fillRect/>
            </a:stretch>
          </p:blipFill>
          <p:spPr bwMode="auto">
            <a:xfrm>
              <a:off x="3581400" y="5791200"/>
              <a:ext cx="2667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A255464-67B3-8BF3-1265-D8347932E8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/>
            <a:srcRect r="66641"/>
            <a:stretch>
              <a:fillRect/>
            </a:stretch>
          </p:blipFill>
          <p:spPr bwMode="auto">
            <a:xfrm>
              <a:off x="2964610" y="5791200"/>
              <a:ext cx="692989" cy="765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9" name="Picture 6">
              <a:extLst>
                <a:ext uri="{FF2B5EF4-FFF2-40B4-BE49-F238E27FC236}">
                  <a16:creationId xmlns:a16="http://schemas.microsoft.com/office/drawing/2014/main" id="{0AF9771E-6BD3-B498-D962-6E9ABC9DC07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 cstate="print"/>
            <a:srcRect l="33359" t="75472" r="5165" b="9789"/>
            <a:stretch/>
          </p:blipFill>
          <p:spPr bwMode="auto">
            <a:xfrm>
              <a:off x="3657600" y="6248400"/>
              <a:ext cx="2527671" cy="223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9F477D5-9BE3-D042-E55C-F2C839483CDF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74141" y="6355788"/>
            <a:ext cx="1754659" cy="5302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0" r:id="rId3"/>
    <p:sldLayoutId id="2147483666" r:id="rId4"/>
    <p:sldLayoutId id="2147483663" r:id="rId5"/>
    <p:sldLayoutId id="2147483667" r:id="rId6"/>
    <p:sldLayoutId id="2147483664" r:id="rId7"/>
    <p:sldLayoutId id="2147483661" r:id="rId8"/>
    <p:sldLayoutId id="2147483658" r:id="rId9"/>
    <p:sldLayoutId id="2147483662" r:id="rId10"/>
    <p:sldLayoutId id="2147483659" r:id="rId11"/>
    <p:sldLayoutId id="2147483660" r:id="rId12"/>
    <p:sldLayoutId id="2147483668" r:id="rId1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+mj-lt"/>
          <a:ea typeface="Myriad Pro" charset="0"/>
          <a:cs typeface="Myriad Pro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0" i="0" kern="1200">
          <a:solidFill>
            <a:schemeClr val="tx1"/>
          </a:solidFill>
          <a:latin typeface="+mn-lt"/>
          <a:ea typeface="Myriad Pro" charset="0"/>
          <a:cs typeface="Myriad Pro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b="0" i="0" kern="1200">
          <a:solidFill>
            <a:schemeClr val="tx2"/>
          </a:solidFill>
          <a:latin typeface="+mn-lt"/>
          <a:ea typeface="Myriad Pro" charset="0"/>
          <a:cs typeface="Myriad Pro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0" i="0" kern="1200">
          <a:solidFill>
            <a:schemeClr val="tx1"/>
          </a:solidFill>
          <a:latin typeface="+mn-lt"/>
          <a:ea typeface="Myriad Pro" charset="0"/>
          <a:cs typeface="Myriad Pro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b="0" i="0" kern="1200">
          <a:solidFill>
            <a:schemeClr val="tx1"/>
          </a:solidFill>
          <a:latin typeface="+mn-lt"/>
          <a:ea typeface="Myriad Pro" charset="0"/>
          <a:cs typeface="Myriad Pro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b="0" i="0" kern="1200">
          <a:solidFill>
            <a:schemeClr val="tx1"/>
          </a:solidFill>
          <a:latin typeface="+mn-lt"/>
          <a:ea typeface="Myriad Pro" charset="0"/>
          <a:cs typeface="Myriad Pro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VSL/blaze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juno@eng.ucsd.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393E3ECA-2C01-F92A-EFFA-E9427B5F90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31875" y="2025650"/>
            <a:ext cx="10128250" cy="2249488"/>
          </a:xfrm>
        </p:spPr>
        <p:txBody>
          <a:bodyPr wrap="square"/>
          <a:lstStyle/>
          <a:p>
            <a:r>
              <a:rPr lang="en-US" sz="3600" dirty="0"/>
              <a:t>Blaze: Fast Graph Processing on Fast SSDs</a:t>
            </a:r>
            <a:endParaRPr lang="en-US" altLang="en-US" dirty="0">
              <a:ln>
                <a:noFill/>
              </a:ln>
            </a:endParaRPr>
          </a:p>
        </p:txBody>
      </p:sp>
      <p:sp>
        <p:nvSpPr>
          <p:cNvPr id="20482" name="Subtitle 2">
            <a:extLst>
              <a:ext uri="{FF2B5EF4-FFF2-40B4-BE49-F238E27FC236}">
                <a16:creationId xmlns:a16="http://schemas.microsoft.com/office/drawing/2014/main" id="{D19839E5-643E-6753-014C-FD47D8FE8DF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031875" y="4430713"/>
            <a:ext cx="10128250" cy="1884362"/>
          </a:xfrm>
        </p:spPr>
        <p:txBody>
          <a:bodyPr/>
          <a:lstStyle/>
          <a:p>
            <a:r>
              <a:rPr lang="en-US" u="sng" dirty="0"/>
              <a:t>Juno Kim</a:t>
            </a:r>
            <a:r>
              <a:rPr lang="en-US" dirty="0"/>
              <a:t>, Steven Swanson</a:t>
            </a:r>
          </a:p>
          <a:p>
            <a:r>
              <a:rPr lang="en-US" altLang="en-US" dirty="0"/>
              <a:t>UC San Diego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CBEF8-4803-10E0-78BA-D9D8299D2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Graph Processing on Fast SSDs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E32A5-DCD0-4700-0147-F8F235BA5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Motivation</a:t>
            </a: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Problems with existing systems</a:t>
            </a:r>
          </a:p>
          <a:p>
            <a:r>
              <a:rPr lang="en-US" sz="2800" dirty="0"/>
              <a:t>Blaze</a:t>
            </a:r>
          </a:p>
          <a:p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2546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E625B1A-D463-CB7F-5CB0-6000C8EDF265}"/>
              </a:ext>
            </a:extLst>
          </p:cNvPr>
          <p:cNvSpPr txBox="1"/>
          <p:nvPr/>
        </p:nvSpPr>
        <p:spPr>
          <a:xfrm>
            <a:off x="413737" y="4262199"/>
            <a:ext cx="2277203" cy="919401"/>
          </a:xfrm>
          <a:prstGeom prst="roundRect">
            <a:avLst/>
          </a:prstGeom>
          <a:noFill/>
          <a:ln w="19050"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432FF"/>
                </a:solidFill>
              </a:rPr>
              <a:t>Semi-external processing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F80129-1BD6-BD62-03EF-FD3A276EC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Blaze Overview</a:t>
            </a:r>
            <a:r>
              <a:rPr lang="ko-KR" altLang="en-US" sz="3600" dirty="0"/>
              <a:t> 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DFD31-F9C6-2260-F8CA-F52F547A4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174702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Graph processing framework optimized for fast SSDs of a single machine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High IO utilization with lightweight graph computation</a:t>
            </a:r>
            <a:endParaRPr lang="en-US" altLang="ko-KR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Easy-to-use API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14F907-E150-F1AB-75E9-AA9C88CF84F4}"/>
              </a:ext>
            </a:extLst>
          </p:cNvPr>
          <p:cNvSpPr/>
          <p:nvPr/>
        </p:nvSpPr>
        <p:spPr>
          <a:xfrm>
            <a:off x="3697967" y="4725467"/>
            <a:ext cx="3156677" cy="60853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Out-of-core engine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EF4B50AC-4510-1062-63F6-D9BE56E5B082}"/>
              </a:ext>
            </a:extLst>
          </p:cNvPr>
          <p:cNvSpPr/>
          <p:nvPr/>
        </p:nvSpPr>
        <p:spPr>
          <a:xfrm>
            <a:off x="3717523" y="5481320"/>
            <a:ext cx="731520" cy="767079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6" name="Can 5">
            <a:extLst>
              <a:ext uri="{FF2B5EF4-FFF2-40B4-BE49-F238E27FC236}">
                <a16:creationId xmlns:a16="http://schemas.microsoft.com/office/drawing/2014/main" id="{0CBBC5B0-B154-691E-D3B3-6D1E5A3869F3}"/>
              </a:ext>
            </a:extLst>
          </p:cNvPr>
          <p:cNvSpPr/>
          <p:nvPr/>
        </p:nvSpPr>
        <p:spPr>
          <a:xfrm>
            <a:off x="4519390" y="5481320"/>
            <a:ext cx="731520" cy="767079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6BD438E6-014D-5A2A-3FBC-C5959D911AA6}"/>
              </a:ext>
            </a:extLst>
          </p:cNvPr>
          <p:cNvSpPr/>
          <p:nvPr/>
        </p:nvSpPr>
        <p:spPr>
          <a:xfrm>
            <a:off x="5321257" y="5481320"/>
            <a:ext cx="731520" cy="767079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60D64EAC-ECC6-1030-3E01-2D6AE8BB02B7}"/>
              </a:ext>
            </a:extLst>
          </p:cNvPr>
          <p:cNvSpPr/>
          <p:nvPr/>
        </p:nvSpPr>
        <p:spPr>
          <a:xfrm>
            <a:off x="6123125" y="5481320"/>
            <a:ext cx="731520" cy="767079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48FCDD5-CE0E-B806-B610-A9B9029140D0}"/>
              </a:ext>
            </a:extLst>
          </p:cNvPr>
          <p:cNvSpPr/>
          <p:nvPr/>
        </p:nvSpPr>
        <p:spPr>
          <a:xfrm>
            <a:off x="5614065" y="2992781"/>
            <a:ext cx="1272651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Graph algorithm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6365C8-0D46-9905-C1C4-97E77F3D73BA}"/>
              </a:ext>
            </a:extLst>
          </p:cNvPr>
          <p:cNvSpPr/>
          <p:nvPr/>
        </p:nvSpPr>
        <p:spPr>
          <a:xfrm>
            <a:off x="5507441" y="3097124"/>
            <a:ext cx="1272651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Graph algorithm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8BC6C9-4B21-AFA8-A5ED-FC1C0699B843}"/>
              </a:ext>
            </a:extLst>
          </p:cNvPr>
          <p:cNvSpPr/>
          <p:nvPr/>
        </p:nvSpPr>
        <p:spPr>
          <a:xfrm>
            <a:off x="5400817" y="3201467"/>
            <a:ext cx="1272651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Graph algorithm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EA5646-152A-0762-CEB4-51C3831E816B}"/>
              </a:ext>
            </a:extLst>
          </p:cNvPr>
          <p:cNvSpPr/>
          <p:nvPr/>
        </p:nvSpPr>
        <p:spPr>
          <a:xfrm>
            <a:off x="3931977" y="2992781"/>
            <a:ext cx="1272651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Graph algorithm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34D20CA-B53B-CC5A-2F10-0D582826F9F7}"/>
              </a:ext>
            </a:extLst>
          </p:cNvPr>
          <p:cNvSpPr/>
          <p:nvPr/>
        </p:nvSpPr>
        <p:spPr>
          <a:xfrm>
            <a:off x="3825353" y="3097124"/>
            <a:ext cx="1272651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Graph algorithm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E463B20-4BFD-060D-410E-3E4666C3EF89}"/>
              </a:ext>
            </a:extLst>
          </p:cNvPr>
          <p:cNvSpPr/>
          <p:nvPr/>
        </p:nvSpPr>
        <p:spPr>
          <a:xfrm>
            <a:off x="3718729" y="3201467"/>
            <a:ext cx="1272651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Graph algorithm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21F2F58-9EDE-7394-840A-3DA8B0555458}"/>
              </a:ext>
            </a:extLst>
          </p:cNvPr>
          <p:cNvSpPr/>
          <p:nvPr/>
        </p:nvSpPr>
        <p:spPr>
          <a:xfrm>
            <a:off x="7296153" y="2992781"/>
            <a:ext cx="1272651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Graph algorithm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8E41E5-8012-06D4-9F1B-1BCEE05DEC4C}"/>
              </a:ext>
            </a:extLst>
          </p:cNvPr>
          <p:cNvSpPr/>
          <p:nvPr/>
        </p:nvSpPr>
        <p:spPr>
          <a:xfrm>
            <a:off x="7189529" y="3097124"/>
            <a:ext cx="1272651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Graph algorithm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1BEDA8-89C6-F7FB-E279-8A35F699B7B7}"/>
              </a:ext>
            </a:extLst>
          </p:cNvPr>
          <p:cNvSpPr/>
          <p:nvPr/>
        </p:nvSpPr>
        <p:spPr>
          <a:xfrm>
            <a:off x="7082905" y="3201467"/>
            <a:ext cx="1272651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Graph algorithm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A249058-54E0-344B-7929-85363590BB2E}"/>
              </a:ext>
            </a:extLst>
          </p:cNvPr>
          <p:cNvSpPr/>
          <p:nvPr/>
        </p:nvSpPr>
        <p:spPr>
          <a:xfrm>
            <a:off x="7063127" y="4725467"/>
            <a:ext cx="1611094" cy="60853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In-memory engine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87174F8-24AA-A75A-3293-8059B2FE07B8}"/>
              </a:ext>
            </a:extLst>
          </p:cNvPr>
          <p:cNvSpPr/>
          <p:nvPr/>
        </p:nvSpPr>
        <p:spPr>
          <a:xfrm>
            <a:off x="3697968" y="4034587"/>
            <a:ext cx="3156675" cy="548640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EdgeMap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B5790E2-60A0-73C5-291C-8EB11D3BDFCE}"/>
              </a:ext>
            </a:extLst>
          </p:cNvPr>
          <p:cNvSpPr/>
          <p:nvPr/>
        </p:nvSpPr>
        <p:spPr>
          <a:xfrm>
            <a:off x="7063127" y="5617819"/>
            <a:ext cx="1611094" cy="50874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Memory</a:t>
            </a:r>
          </a:p>
        </p:txBody>
      </p:sp>
      <p:sp>
        <p:nvSpPr>
          <p:cNvPr id="43" name="Line Callout 2 (Accent Bar) 42">
            <a:extLst>
              <a:ext uri="{FF2B5EF4-FFF2-40B4-BE49-F238E27FC236}">
                <a16:creationId xmlns:a16="http://schemas.microsoft.com/office/drawing/2014/main" id="{DFCC8682-3972-6528-E69C-0F87054A7BFE}"/>
              </a:ext>
            </a:extLst>
          </p:cNvPr>
          <p:cNvSpPr/>
          <p:nvPr/>
        </p:nvSpPr>
        <p:spPr>
          <a:xfrm>
            <a:off x="3697968" y="5533342"/>
            <a:ext cx="2568051" cy="707886"/>
          </a:xfrm>
          <a:prstGeom prst="accentCallout2">
            <a:avLst>
              <a:gd name="adj1" fmla="val 51678"/>
              <a:gd name="adj2" fmla="val -4563"/>
              <a:gd name="adj3" fmla="val 47647"/>
              <a:gd name="adj4" fmla="val -16667"/>
              <a:gd name="adj5" fmla="val 27855"/>
              <a:gd name="adj6" fmla="val -42483"/>
            </a:avLst>
          </a:prstGeom>
          <a:noFill/>
          <a:ln w="1905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01861B4-1177-3BAF-3546-5551D62ECC0A}"/>
              </a:ext>
            </a:extLst>
          </p:cNvPr>
          <p:cNvSpPr txBox="1"/>
          <p:nvPr/>
        </p:nvSpPr>
        <p:spPr>
          <a:xfrm>
            <a:off x="401235" y="5202691"/>
            <a:ext cx="243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Edges partitioned in multiple SSDs</a:t>
            </a:r>
          </a:p>
        </p:txBody>
      </p:sp>
      <p:sp>
        <p:nvSpPr>
          <p:cNvPr id="46" name="Line Callout 2 (Accent Bar) 45">
            <a:extLst>
              <a:ext uri="{FF2B5EF4-FFF2-40B4-BE49-F238E27FC236}">
                <a16:creationId xmlns:a16="http://schemas.microsoft.com/office/drawing/2014/main" id="{5453BC7E-17A2-ADC0-ED9A-ECB5F2D139D8}"/>
              </a:ext>
            </a:extLst>
          </p:cNvPr>
          <p:cNvSpPr/>
          <p:nvPr/>
        </p:nvSpPr>
        <p:spPr>
          <a:xfrm rot="10800000">
            <a:off x="6118749" y="5561000"/>
            <a:ext cx="2568051" cy="641067"/>
          </a:xfrm>
          <a:prstGeom prst="accentCallout2">
            <a:avLst>
              <a:gd name="adj1" fmla="val 51936"/>
              <a:gd name="adj2" fmla="val -4563"/>
              <a:gd name="adj3" fmla="val 58634"/>
              <a:gd name="adj4" fmla="val -17713"/>
              <a:gd name="adj5" fmla="val 80304"/>
              <a:gd name="adj6" fmla="val -38289"/>
            </a:avLst>
          </a:prstGeom>
          <a:noFill/>
          <a:ln w="1905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6131080-BD0E-E08D-E054-74A74DBE8E47}"/>
              </a:ext>
            </a:extLst>
          </p:cNvPr>
          <p:cNvSpPr txBox="1"/>
          <p:nvPr/>
        </p:nvSpPr>
        <p:spPr>
          <a:xfrm>
            <a:off x="9677400" y="5202253"/>
            <a:ext cx="2334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Vertices placed in memory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5C4ECBC-DEB4-0B70-0A16-1BA484A57889}"/>
              </a:ext>
            </a:extLst>
          </p:cNvPr>
          <p:cNvSpPr/>
          <p:nvPr/>
        </p:nvSpPr>
        <p:spPr>
          <a:xfrm>
            <a:off x="7063127" y="4034587"/>
            <a:ext cx="1611094" cy="548640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VertexMap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8BBFD7-C6D2-03A8-C489-891F7FE6FBE6}"/>
              </a:ext>
            </a:extLst>
          </p:cNvPr>
          <p:cNvSpPr txBox="1"/>
          <p:nvPr/>
        </p:nvSpPr>
        <p:spPr>
          <a:xfrm>
            <a:off x="2899424" y="4094214"/>
            <a:ext cx="759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API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B6CC046-3EC7-ACBA-61D7-B13BB170DCBF}"/>
              </a:ext>
            </a:extLst>
          </p:cNvPr>
          <p:cNvSpPr txBox="1"/>
          <p:nvPr/>
        </p:nvSpPr>
        <p:spPr>
          <a:xfrm>
            <a:off x="2514600" y="4798900"/>
            <a:ext cx="1144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Engine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933B0FB0-B5F0-E759-B57B-2F0DBBBD2C33}"/>
              </a:ext>
            </a:extLst>
          </p:cNvPr>
          <p:cNvCxnSpPr>
            <a:cxnSpLocks/>
          </p:cNvCxnSpPr>
          <p:nvPr/>
        </p:nvCxnSpPr>
        <p:spPr>
          <a:xfrm rot="16200000" flipH="1">
            <a:off x="5001985" y="3556000"/>
            <a:ext cx="1463040" cy="3200400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ADB293A-B69A-25AC-1703-DC3142B2408B}"/>
              </a:ext>
            </a:extLst>
          </p:cNvPr>
          <p:cNvCxnSpPr>
            <a:cxnSpLocks/>
          </p:cNvCxnSpPr>
          <p:nvPr/>
        </p:nvCxnSpPr>
        <p:spPr>
          <a:xfrm>
            <a:off x="7868674" y="4483952"/>
            <a:ext cx="0" cy="13072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89528FB-7DD0-65D1-38EF-988892CB1EF1}"/>
              </a:ext>
            </a:extLst>
          </p:cNvPr>
          <p:cNvGrpSpPr/>
          <p:nvPr/>
        </p:nvGrpSpPr>
        <p:grpSpPr>
          <a:xfrm>
            <a:off x="401235" y="2295066"/>
            <a:ext cx="11695898" cy="2122442"/>
            <a:chOff x="401235" y="2295066"/>
            <a:chExt cx="11695898" cy="2122442"/>
          </a:xfrm>
        </p:grpSpPr>
        <p:sp>
          <p:nvSpPr>
            <p:cNvPr id="11" name="Rounded Rectangular Callout 10">
              <a:extLst>
                <a:ext uri="{FF2B5EF4-FFF2-40B4-BE49-F238E27FC236}">
                  <a16:creationId xmlns:a16="http://schemas.microsoft.com/office/drawing/2014/main" id="{CC3CCA37-A167-52E2-8038-42F49381A522}"/>
                </a:ext>
              </a:extLst>
            </p:cNvPr>
            <p:cNvSpPr/>
            <p:nvPr/>
          </p:nvSpPr>
          <p:spPr>
            <a:xfrm>
              <a:off x="401235" y="3097124"/>
              <a:ext cx="3120099" cy="993405"/>
            </a:xfrm>
            <a:prstGeom prst="wedgeRoundRectCallout">
              <a:avLst>
                <a:gd name="adj1" fmla="val 60686"/>
                <a:gd name="adj2" fmla="val 68042"/>
                <a:gd name="adj3" fmla="val 16667"/>
              </a:avLst>
            </a:prstGeom>
            <a:ln w="12700" cmpd="sng">
              <a:solidFill>
                <a:srgbClr val="000000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2000" dirty="0"/>
                <a:t>Map computation over a subset of </a:t>
              </a:r>
              <a:r>
                <a:rPr lang="en-US" sz="2000" i="1" dirty="0"/>
                <a:t>edges</a:t>
              </a:r>
              <a:r>
                <a:rPr lang="en-US" sz="2000" dirty="0"/>
                <a:t> in parallel</a:t>
              </a:r>
            </a:p>
          </p:txBody>
        </p:sp>
        <p:sp>
          <p:nvSpPr>
            <p:cNvPr id="12" name="Rounded Rectangular Callout 11">
              <a:extLst>
                <a:ext uri="{FF2B5EF4-FFF2-40B4-BE49-F238E27FC236}">
                  <a16:creationId xmlns:a16="http://schemas.microsoft.com/office/drawing/2014/main" id="{1F2D9B31-6818-3121-75A2-84669AE601E2}"/>
                </a:ext>
              </a:extLst>
            </p:cNvPr>
            <p:cNvSpPr/>
            <p:nvPr/>
          </p:nvSpPr>
          <p:spPr>
            <a:xfrm>
              <a:off x="8870410" y="3004842"/>
              <a:ext cx="3226723" cy="993405"/>
            </a:xfrm>
            <a:prstGeom prst="wedgeRoundRectCallout">
              <a:avLst>
                <a:gd name="adj1" fmla="val -64796"/>
                <a:gd name="adj2" fmla="val 75496"/>
                <a:gd name="adj3" fmla="val 16667"/>
              </a:avLst>
            </a:prstGeom>
            <a:ln w="12700" cmpd="sng">
              <a:solidFill>
                <a:srgbClr val="000000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2000" dirty="0"/>
                <a:t>Map computation over a subset of </a:t>
              </a:r>
              <a:r>
                <a:rPr lang="en-US" sz="2000" i="1" dirty="0"/>
                <a:t>vertices</a:t>
              </a:r>
              <a:r>
                <a:rPr lang="en-US" sz="2000" dirty="0"/>
                <a:t> in parallel</a:t>
              </a:r>
            </a:p>
          </p:txBody>
        </p:sp>
        <p:sp>
          <p:nvSpPr>
            <p:cNvPr id="15" name="Line Callout 2 (Accent Bar) 14">
              <a:extLst>
                <a:ext uri="{FF2B5EF4-FFF2-40B4-BE49-F238E27FC236}">
                  <a16:creationId xmlns:a16="http://schemas.microsoft.com/office/drawing/2014/main" id="{ABE974E5-CDC0-F953-0A35-333BD397F66B}"/>
                </a:ext>
              </a:extLst>
            </p:cNvPr>
            <p:cNvSpPr/>
            <p:nvPr/>
          </p:nvSpPr>
          <p:spPr>
            <a:xfrm rot="5400000">
              <a:off x="5956680" y="1703522"/>
              <a:ext cx="455272" cy="4972699"/>
            </a:xfrm>
            <a:prstGeom prst="accentCallout2">
              <a:avLst>
                <a:gd name="adj1" fmla="val 46633"/>
                <a:gd name="adj2" fmla="val -2087"/>
                <a:gd name="adj3" fmla="val 42411"/>
                <a:gd name="adj4" fmla="val -127924"/>
                <a:gd name="adj5" fmla="val 11202"/>
                <a:gd name="adj6" fmla="val -278224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DB8C85-1D8D-80C9-1B12-817A4576F9D4}"/>
                </a:ext>
              </a:extLst>
            </p:cNvPr>
            <p:cNvSpPr txBox="1"/>
            <p:nvPr/>
          </p:nvSpPr>
          <p:spPr>
            <a:xfrm>
              <a:off x="7828365" y="2295066"/>
              <a:ext cx="3962400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Introduced in </a:t>
              </a:r>
              <a:r>
                <a:rPr lang="en-US" sz="2000" dirty="0" err="1"/>
                <a:t>Ligra</a:t>
              </a:r>
              <a:r>
                <a:rPr lang="en-US" sz="2000" dirty="0"/>
                <a:t> </a:t>
              </a:r>
              <a:r>
                <a:rPr lang="en-US" sz="1400" dirty="0"/>
                <a:t>[Shun, et al. </a:t>
              </a:r>
              <a:r>
                <a:rPr lang="en-US" sz="1400" dirty="0" err="1"/>
                <a:t>PPoPP</a:t>
              </a:r>
              <a:r>
                <a:rPr lang="en-US" sz="1400" dirty="0"/>
                <a:t> 13]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592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3" grpId="0" animBg="1"/>
      <p:bldP spid="44" grpId="0"/>
      <p:bldP spid="46" grpId="0" animBg="1"/>
      <p:bldP spid="4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72573-C214-2237-81BC-8C3D2448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Blaze Out-of-core Engine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E8591-7C78-3AB7-956B-690482902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524000"/>
            <a:ext cx="4921440" cy="44958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Execution engine for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EdgeMap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Online binning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: lightweight parallel value propagation using binning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Balanced IO across multiple SSDs</a:t>
            </a:r>
          </a:p>
        </p:txBody>
      </p:sp>
      <p:sp>
        <p:nvSpPr>
          <p:cNvPr id="80" name="Right Bracket 79">
            <a:extLst>
              <a:ext uri="{FF2B5EF4-FFF2-40B4-BE49-F238E27FC236}">
                <a16:creationId xmlns:a16="http://schemas.microsoft.com/office/drawing/2014/main" id="{F3E5FAB0-1C35-FE2B-D9FC-7D17B9C57894}"/>
              </a:ext>
            </a:extLst>
          </p:cNvPr>
          <p:cNvSpPr/>
          <p:nvPr/>
        </p:nvSpPr>
        <p:spPr>
          <a:xfrm rot="16200000">
            <a:off x="8695349" y="2441870"/>
            <a:ext cx="135301" cy="5333999"/>
          </a:xfrm>
          <a:prstGeom prst="righ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7C40BE-8E88-5F36-88C9-6F1B5EA9ED9C}"/>
              </a:ext>
            </a:extLst>
          </p:cNvPr>
          <p:cNvSpPr/>
          <p:nvPr/>
        </p:nvSpPr>
        <p:spPr>
          <a:xfrm>
            <a:off x="5867400" y="2771716"/>
            <a:ext cx="5867400" cy="210508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/>
              <a:t>Out-of-core engine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50DC6829-3A67-56B8-B946-3FC000010E2C}"/>
              </a:ext>
            </a:extLst>
          </p:cNvPr>
          <p:cNvSpPr/>
          <p:nvPr/>
        </p:nvSpPr>
        <p:spPr>
          <a:xfrm>
            <a:off x="6157384" y="5176521"/>
            <a:ext cx="1089973" cy="767079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13" name="Can 12">
            <a:extLst>
              <a:ext uri="{FF2B5EF4-FFF2-40B4-BE49-F238E27FC236}">
                <a16:creationId xmlns:a16="http://schemas.microsoft.com/office/drawing/2014/main" id="{3CEA63DB-C530-F109-7914-A498A96533B3}"/>
              </a:ext>
            </a:extLst>
          </p:cNvPr>
          <p:cNvSpPr/>
          <p:nvPr/>
        </p:nvSpPr>
        <p:spPr>
          <a:xfrm>
            <a:off x="7551598" y="5176521"/>
            <a:ext cx="1089973" cy="767079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3BE89093-7AB4-9C40-CAFE-501EE5111BE0}"/>
              </a:ext>
            </a:extLst>
          </p:cNvPr>
          <p:cNvSpPr/>
          <p:nvPr/>
        </p:nvSpPr>
        <p:spPr>
          <a:xfrm>
            <a:off x="8945812" y="5176521"/>
            <a:ext cx="1089973" cy="767079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CC8948C7-6DEE-2C86-B963-89C2949D57EC}"/>
              </a:ext>
            </a:extLst>
          </p:cNvPr>
          <p:cNvSpPr/>
          <p:nvPr/>
        </p:nvSpPr>
        <p:spPr>
          <a:xfrm>
            <a:off x="10340026" y="5176521"/>
            <a:ext cx="1089973" cy="767079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97E05-CA3C-4C5F-E657-8DEDCFE8D1B2}"/>
              </a:ext>
            </a:extLst>
          </p:cNvPr>
          <p:cNvSpPr/>
          <p:nvPr/>
        </p:nvSpPr>
        <p:spPr>
          <a:xfrm>
            <a:off x="5867401" y="2133600"/>
            <a:ext cx="5867400" cy="548640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EdgeMap</a:t>
            </a:r>
            <a:r>
              <a:rPr lang="en-US" dirty="0">
                <a:solidFill>
                  <a:schemeClr val="tx1"/>
                </a:solidFill>
              </a:rPr>
              <a:t> API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AC72C4B-97E2-6898-6E4F-83EA0D28A95E}"/>
              </a:ext>
            </a:extLst>
          </p:cNvPr>
          <p:cNvSpPr/>
          <p:nvPr/>
        </p:nvSpPr>
        <p:spPr>
          <a:xfrm>
            <a:off x="6400800" y="3238278"/>
            <a:ext cx="1579544" cy="457200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IO threads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6082E6D-345C-C416-54FF-FE90C549CD4B}"/>
              </a:ext>
            </a:extLst>
          </p:cNvPr>
          <p:cNvSpPr/>
          <p:nvPr/>
        </p:nvSpPr>
        <p:spPr>
          <a:xfrm>
            <a:off x="8316703" y="3238278"/>
            <a:ext cx="3113296" cy="457200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Compute threads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80DF47-8C83-588F-C8A5-8014658008AC}"/>
              </a:ext>
            </a:extLst>
          </p:cNvPr>
          <p:cNvSpPr/>
          <p:nvPr/>
        </p:nvSpPr>
        <p:spPr>
          <a:xfrm>
            <a:off x="6400800" y="4114800"/>
            <a:ext cx="1579063" cy="4572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IO buffer space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E876CBA-A717-8266-B1AB-A3F7C9A1C0AE}"/>
              </a:ext>
            </a:extLst>
          </p:cNvPr>
          <p:cNvSpPr/>
          <p:nvPr/>
        </p:nvSpPr>
        <p:spPr>
          <a:xfrm>
            <a:off x="8388038" y="4114800"/>
            <a:ext cx="1451860" cy="4572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Bin space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5309CCD-53A7-327A-4446-852A27352ACB}"/>
              </a:ext>
            </a:extLst>
          </p:cNvPr>
          <p:cNvSpPr/>
          <p:nvPr/>
        </p:nvSpPr>
        <p:spPr>
          <a:xfrm>
            <a:off x="9978138" y="4114800"/>
            <a:ext cx="1451861" cy="4572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Vertex array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A8E2AAB-82BA-E6C6-F4CF-DF2F93A1751C}"/>
              </a:ext>
            </a:extLst>
          </p:cNvPr>
          <p:cNvCxnSpPr>
            <a:cxnSpLocks/>
            <a:stCxn id="26" idx="2"/>
            <a:endCxn id="29" idx="0"/>
          </p:cNvCxnSpPr>
          <p:nvPr/>
        </p:nvCxnSpPr>
        <p:spPr>
          <a:xfrm flipH="1">
            <a:off x="7190332" y="3695478"/>
            <a:ext cx="240" cy="419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48638D3-64E6-7FC3-5678-6F93CA5913F2}"/>
              </a:ext>
            </a:extLst>
          </p:cNvPr>
          <p:cNvCxnSpPr>
            <a:cxnSpLocks/>
          </p:cNvCxnSpPr>
          <p:nvPr/>
        </p:nvCxnSpPr>
        <p:spPr>
          <a:xfrm flipV="1">
            <a:off x="7924801" y="3695478"/>
            <a:ext cx="463237" cy="41932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35C9B4D5-FC3A-A0C6-2B33-91D8D8A71431}"/>
              </a:ext>
            </a:extLst>
          </p:cNvPr>
          <p:cNvCxnSpPr>
            <a:cxnSpLocks/>
            <a:endCxn id="30" idx="0"/>
          </p:cNvCxnSpPr>
          <p:nvPr/>
        </p:nvCxnSpPr>
        <p:spPr>
          <a:xfrm>
            <a:off x="9113968" y="3695478"/>
            <a:ext cx="0" cy="419322"/>
          </a:xfrm>
          <a:prstGeom prst="straightConnector1">
            <a:avLst/>
          </a:prstGeom>
          <a:ln w="38100">
            <a:solidFill>
              <a:srgbClr val="FF0000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18A85A8-27FA-25BC-CCFA-8EC856695055}"/>
              </a:ext>
            </a:extLst>
          </p:cNvPr>
          <p:cNvCxnSpPr>
            <a:cxnSpLocks/>
            <a:endCxn id="49" idx="0"/>
          </p:cNvCxnSpPr>
          <p:nvPr/>
        </p:nvCxnSpPr>
        <p:spPr>
          <a:xfrm>
            <a:off x="10704069" y="3695478"/>
            <a:ext cx="0" cy="419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D770ACB8-CD17-281C-9A5C-9CE294893110}"/>
              </a:ext>
            </a:extLst>
          </p:cNvPr>
          <p:cNvSpPr/>
          <p:nvPr/>
        </p:nvSpPr>
        <p:spPr>
          <a:xfrm>
            <a:off x="8153400" y="2901218"/>
            <a:ext cx="3462570" cy="1823181"/>
          </a:xfrm>
          <a:prstGeom prst="rect">
            <a:avLst/>
          </a:prstGeom>
          <a:noFill/>
          <a:ln w="28575">
            <a:solidFill>
              <a:srgbClr val="0432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>
                <a:solidFill>
                  <a:srgbClr val="0432FF"/>
                </a:solidFill>
              </a:rPr>
              <a:t>Online Binning</a:t>
            </a:r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BC0A942B-EA62-139C-627F-6BACF1D7EEE8}"/>
              </a:ext>
            </a:extLst>
          </p:cNvPr>
          <p:cNvCxnSpPr>
            <a:cxnSpLocks/>
            <a:endCxn id="26" idx="1"/>
          </p:cNvCxnSpPr>
          <p:nvPr/>
        </p:nvCxnSpPr>
        <p:spPr>
          <a:xfrm rot="5400000" flipH="1" flipV="1">
            <a:off x="5491922" y="4132341"/>
            <a:ext cx="1574341" cy="243416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Group 82">
            <a:extLst>
              <a:ext uri="{FF2B5EF4-FFF2-40B4-BE49-F238E27FC236}">
                <a16:creationId xmlns:a16="http://schemas.microsoft.com/office/drawing/2014/main" id="{36D4ADBA-19EA-E155-55D4-9617738B4F0E}"/>
              </a:ext>
            </a:extLst>
          </p:cNvPr>
          <p:cNvGrpSpPr/>
          <p:nvPr/>
        </p:nvGrpSpPr>
        <p:grpSpPr>
          <a:xfrm>
            <a:off x="457200" y="4390640"/>
            <a:ext cx="5189371" cy="1295400"/>
            <a:chOff x="457200" y="4390640"/>
            <a:chExt cx="5189371" cy="1295400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B263A729-E7BC-71D7-5241-465BC2D5FC53}"/>
                </a:ext>
              </a:extLst>
            </p:cNvPr>
            <p:cNvSpPr/>
            <p:nvPr/>
          </p:nvSpPr>
          <p:spPr>
            <a:xfrm>
              <a:off x="457200" y="4390640"/>
              <a:ext cx="5073841" cy="12954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rgbClr val="FF0000"/>
                </a:solidFill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3C28903-99A9-4600-3366-D1D42A530125}"/>
                </a:ext>
              </a:extLst>
            </p:cNvPr>
            <p:cNvSpPr txBox="1"/>
            <p:nvPr/>
          </p:nvSpPr>
          <p:spPr>
            <a:xfrm>
              <a:off x="1889492" y="5160423"/>
              <a:ext cx="37570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</a:rPr>
                <a:t>Please refer to the paper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3201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F6A50-5128-8686-5DC9-DFF1B9303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524000"/>
            <a:ext cx="6101348" cy="4114800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High-performance value propagation using </a:t>
            </a:r>
            <a:r>
              <a:rPr lang="en-US" sz="24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in-memory concurrent bins</a:t>
            </a: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Dedicated threads for scatter and gather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Producer-consumer of bin entries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Fast communication via concurrent bins</a:t>
            </a:r>
          </a:p>
          <a:p>
            <a:pPr lvl="1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Avoid the problems of existing techniques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Reduced synchronization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Load balance on power-law graphs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94324-BE9A-59AD-7ECD-CB98B55A5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Online Binning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D871FB-1443-7AC2-A545-C5ABC13F8FCD}"/>
              </a:ext>
            </a:extLst>
          </p:cNvPr>
          <p:cNvSpPr/>
          <p:nvPr/>
        </p:nvSpPr>
        <p:spPr>
          <a:xfrm>
            <a:off x="7620000" y="2987337"/>
            <a:ext cx="3310616" cy="571286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Concurrent bins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C06CA9-561E-9D7A-6ACA-00E4F89DA5A3}"/>
              </a:ext>
            </a:extLst>
          </p:cNvPr>
          <p:cNvSpPr/>
          <p:nvPr/>
        </p:nvSpPr>
        <p:spPr>
          <a:xfrm>
            <a:off x="7620000" y="5092926"/>
            <a:ext cx="3310615" cy="45720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Vertex array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060012-5219-D8EF-7528-2DDF08F2B4E4}"/>
              </a:ext>
            </a:extLst>
          </p:cNvPr>
          <p:cNvSpPr/>
          <p:nvPr/>
        </p:nvSpPr>
        <p:spPr>
          <a:xfrm>
            <a:off x="7620000" y="1951162"/>
            <a:ext cx="778816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Scatter thread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6E7DCDD7-2E1F-4321-5325-1A54C1E2BC86}"/>
              </a:ext>
            </a:extLst>
          </p:cNvPr>
          <p:cNvSpPr/>
          <p:nvPr/>
        </p:nvSpPr>
        <p:spPr>
          <a:xfrm>
            <a:off x="8463933" y="1951162"/>
            <a:ext cx="778816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Scatter thread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BF330BA-902F-3C95-AA14-304933E80FD0}"/>
              </a:ext>
            </a:extLst>
          </p:cNvPr>
          <p:cNvSpPr/>
          <p:nvPr/>
        </p:nvSpPr>
        <p:spPr>
          <a:xfrm>
            <a:off x="10151800" y="1951162"/>
            <a:ext cx="778816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Scatter thread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32BA4A9-AA13-6495-08BC-809327F77941}"/>
              </a:ext>
            </a:extLst>
          </p:cNvPr>
          <p:cNvSpPr/>
          <p:nvPr/>
        </p:nvSpPr>
        <p:spPr>
          <a:xfrm>
            <a:off x="7620000" y="3986265"/>
            <a:ext cx="778816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Gather thread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FD1BFC6-D88D-6F8A-5386-B52CF857BE7F}"/>
              </a:ext>
            </a:extLst>
          </p:cNvPr>
          <p:cNvSpPr/>
          <p:nvPr/>
        </p:nvSpPr>
        <p:spPr>
          <a:xfrm>
            <a:off x="8463933" y="3986265"/>
            <a:ext cx="778816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Gather thread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5F3A41F-30AA-4CDC-2CB9-F8773646000E}"/>
              </a:ext>
            </a:extLst>
          </p:cNvPr>
          <p:cNvSpPr/>
          <p:nvPr/>
        </p:nvSpPr>
        <p:spPr>
          <a:xfrm>
            <a:off x="10151800" y="3986265"/>
            <a:ext cx="778816" cy="608533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Gather thread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7A221A1-9E51-4FA5-ADAC-66E8482472CF}"/>
              </a:ext>
            </a:extLst>
          </p:cNvPr>
          <p:cNvCxnSpPr>
            <a:cxnSpLocks/>
          </p:cNvCxnSpPr>
          <p:nvPr/>
        </p:nvCxnSpPr>
        <p:spPr>
          <a:xfrm>
            <a:off x="8001000" y="2568015"/>
            <a:ext cx="0" cy="419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72F69570-ABD9-529C-B914-F146D1A37869}"/>
              </a:ext>
            </a:extLst>
          </p:cNvPr>
          <p:cNvCxnSpPr>
            <a:cxnSpLocks/>
          </p:cNvCxnSpPr>
          <p:nvPr/>
        </p:nvCxnSpPr>
        <p:spPr>
          <a:xfrm>
            <a:off x="8869018" y="2559695"/>
            <a:ext cx="0" cy="419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D90D8B0-C154-4278-9143-BAA2BE43D29A}"/>
              </a:ext>
            </a:extLst>
          </p:cNvPr>
          <p:cNvCxnSpPr>
            <a:cxnSpLocks/>
          </p:cNvCxnSpPr>
          <p:nvPr/>
        </p:nvCxnSpPr>
        <p:spPr>
          <a:xfrm>
            <a:off x="10552043" y="2553069"/>
            <a:ext cx="0" cy="419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38D17913-4394-A5E8-825F-448E6A67F19C}"/>
              </a:ext>
            </a:extLst>
          </p:cNvPr>
          <p:cNvCxnSpPr>
            <a:cxnSpLocks/>
          </p:cNvCxnSpPr>
          <p:nvPr/>
        </p:nvCxnSpPr>
        <p:spPr>
          <a:xfrm>
            <a:off x="7994374" y="3555302"/>
            <a:ext cx="0" cy="419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31E1A858-3133-49C5-EED0-CBEB2D121AA9}"/>
              </a:ext>
            </a:extLst>
          </p:cNvPr>
          <p:cNvCxnSpPr>
            <a:cxnSpLocks/>
          </p:cNvCxnSpPr>
          <p:nvPr/>
        </p:nvCxnSpPr>
        <p:spPr>
          <a:xfrm>
            <a:off x="8869018" y="3566943"/>
            <a:ext cx="0" cy="419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0EB5937-C296-5178-F4DF-C3206B0F658A}"/>
              </a:ext>
            </a:extLst>
          </p:cNvPr>
          <p:cNvCxnSpPr>
            <a:cxnSpLocks/>
          </p:cNvCxnSpPr>
          <p:nvPr/>
        </p:nvCxnSpPr>
        <p:spPr>
          <a:xfrm>
            <a:off x="10552043" y="3566943"/>
            <a:ext cx="0" cy="419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65095BE9-64FC-5DD9-7DC5-F4E42B64800E}"/>
              </a:ext>
            </a:extLst>
          </p:cNvPr>
          <p:cNvSpPr txBox="1"/>
          <p:nvPr/>
        </p:nvSpPr>
        <p:spPr>
          <a:xfrm>
            <a:off x="9377644" y="1905000"/>
            <a:ext cx="62600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/>
              <a:t>…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92F50E7-23CE-1AE7-558C-B004EEF82439}"/>
              </a:ext>
            </a:extLst>
          </p:cNvPr>
          <p:cNvSpPr txBox="1"/>
          <p:nvPr/>
        </p:nvSpPr>
        <p:spPr>
          <a:xfrm>
            <a:off x="9381352" y="3946449"/>
            <a:ext cx="62600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/>
              <a:t>…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8198A9E1-998B-B822-B53A-9118BCFEF6DC}"/>
              </a:ext>
            </a:extLst>
          </p:cNvPr>
          <p:cNvCxnSpPr>
            <a:cxnSpLocks/>
          </p:cNvCxnSpPr>
          <p:nvPr/>
        </p:nvCxnSpPr>
        <p:spPr>
          <a:xfrm>
            <a:off x="10552043" y="4594798"/>
            <a:ext cx="0" cy="419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2A4E4AB7-959C-2DC1-FC12-2BFEBE99B476}"/>
              </a:ext>
            </a:extLst>
          </p:cNvPr>
          <p:cNvCxnSpPr>
            <a:cxnSpLocks/>
          </p:cNvCxnSpPr>
          <p:nvPr/>
        </p:nvCxnSpPr>
        <p:spPr>
          <a:xfrm>
            <a:off x="8869018" y="4594798"/>
            <a:ext cx="0" cy="419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0C040EC3-0FD5-3FB8-B3C4-21FB7D3899C3}"/>
              </a:ext>
            </a:extLst>
          </p:cNvPr>
          <p:cNvCxnSpPr>
            <a:cxnSpLocks/>
          </p:cNvCxnSpPr>
          <p:nvPr/>
        </p:nvCxnSpPr>
        <p:spPr>
          <a:xfrm>
            <a:off x="7994374" y="4594798"/>
            <a:ext cx="0" cy="419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7A5902B7-AB13-4D03-9463-443EC10391E5}"/>
              </a:ext>
            </a:extLst>
          </p:cNvPr>
          <p:cNvSpPr txBox="1"/>
          <p:nvPr/>
        </p:nvSpPr>
        <p:spPr>
          <a:xfrm>
            <a:off x="5902526" y="2418281"/>
            <a:ext cx="1299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&lt;</a:t>
            </a:r>
            <a:r>
              <a:rPr lang="en-US" sz="1400" dirty="0" err="1"/>
              <a:t>dst</a:t>
            </a:r>
            <a:r>
              <a:rPr lang="en-US" sz="1400" dirty="0"/>
              <a:t> ID, value&gt;</a:t>
            </a:r>
          </a:p>
        </p:txBody>
      </p:sp>
      <p:cxnSp>
        <p:nvCxnSpPr>
          <p:cNvPr id="116" name="Curved Connector 115">
            <a:extLst>
              <a:ext uri="{FF2B5EF4-FFF2-40B4-BE49-F238E27FC236}">
                <a16:creationId xmlns:a16="http://schemas.microsoft.com/office/drawing/2014/main" id="{93FB09A8-C931-B849-6F97-BA66F1AFF9A9}"/>
              </a:ext>
            </a:extLst>
          </p:cNvPr>
          <p:cNvCxnSpPr>
            <a:cxnSpLocks/>
            <a:stCxn id="114" idx="3"/>
          </p:cNvCxnSpPr>
          <p:nvPr/>
        </p:nvCxnSpPr>
        <p:spPr>
          <a:xfrm>
            <a:off x="7202173" y="2572170"/>
            <a:ext cx="722627" cy="205506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0728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2C2AD9-B0DB-745A-016E-442AB0D75373}"/>
              </a:ext>
            </a:extLst>
          </p:cNvPr>
          <p:cNvSpPr/>
          <p:nvPr/>
        </p:nvSpPr>
        <p:spPr>
          <a:xfrm>
            <a:off x="609600" y="2207311"/>
            <a:ext cx="10668000" cy="2721045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000" dirty="0">
                <a:solidFill>
                  <a:schemeClr val="tx1"/>
                </a:solidFill>
              </a:rPr>
              <a:t>Concurrent bins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4AB2E39-DB5C-A906-F0C2-8C45015534E6}"/>
              </a:ext>
            </a:extLst>
          </p:cNvPr>
          <p:cNvSpPr/>
          <p:nvPr/>
        </p:nvSpPr>
        <p:spPr>
          <a:xfrm>
            <a:off x="2713934" y="3051647"/>
            <a:ext cx="8270460" cy="1014049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53AAEC-D926-98AD-125D-AA7F05DC1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Implementation of Concurrent Bins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8F54E1-CA8C-616A-C569-6A98648B0355}"/>
              </a:ext>
            </a:extLst>
          </p:cNvPr>
          <p:cNvSpPr/>
          <p:nvPr/>
        </p:nvSpPr>
        <p:spPr>
          <a:xfrm>
            <a:off x="2713935" y="2403028"/>
            <a:ext cx="2010465" cy="402336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Local bin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7172B2-1031-5111-7F6B-2E59D2FCFB75}"/>
              </a:ext>
            </a:extLst>
          </p:cNvPr>
          <p:cNvSpPr/>
          <p:nvPr/>
        </p:nvSpPr>
        <p:spPr>
          <a:xfrm>
            <a:off x="4800600" y="2403028"/>
            <a:ext cx="2010465" cy="402336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Local bin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7F158E-608E-A2DE-0938-9596454A2518}"/>
              </a:ext>
            </a:extLst>
          </p:cNvPr>
          <p:cNvSpPr/>
          <p:nvPr/>
        </p:nvSpPr>
        <p:spPr>
          <a:xfrm>
            <a:off x="6887265" y="2403028"/>
            <a:ext cx="2010465" cy="402336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Local bin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420F1D-F0CD-A561-5343-08E863B1B079}"/>
              </a:ext>
            </a:extLst>
          </p:cNvPr>
          <p:cNvSpPr/>
          <p:nvPr/>
        </p:nvSpPr>
        <p:spPr>
          <a:xfrm>
            <a:off x="8973930" y="2403028"/>
            <a:ext cx="2010465" cy="402336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Local bin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EDEAE6-1551-0DF6-9A95-1ED9960190F9}"/>
              </a:ext>
            </a:extLst>
          </p:cNvPr>
          <p:cNvSpPr/>
          <p:nvPr/>
        </p:nvSpPr>
        <p:spPr>
          <a:xfrm>
            <a:off x="2713934" y="1575555"/>
            <a:ext cx="2010465" cy="405645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Scatter thread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BE1647-00B6-D47D-C64D-C670E8E7427C}"/>
              </a:ext>
            </a:extLst>
          </p:cNvPr>
          <p:cNvSpPr/>
          <p:nvPr/>
        </p:nvSpPr>
        <p:spPr>
          <a:xfrm>
            <a:off x="4799789" y="1575555"/>
            <a:ext cx="2011680" cy="405645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Scatter thread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A9ADD4-DD38-C222-212A-C954CDBEB956}"/>
              </a:ext>
            </a:extLst>
          </p:cNvPr>
          <p:cNvSpPr/>
          <p:nvPr/>
        </p:nvSpPr>
        <p:spPr>
          <a:xfrm>
            <a:off x="6886859" y="1575555"/>
            <a:ext cx="2011680" cy="405645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Scatter thread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70732C-8752-8479-8EAE-06178A508B78}"/>
              </a:ext>
            </a:extLst>
          </p:cNvPr>
          <p:cNvSpPr/>
          <p:nvPr/>
        </p:nvSpPr>
        <p:spPr>
          <a:xfrm>
            <a:off x="8973930" y="1575555"/>
            <a:ext cx="2011680" cy="405645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Scatter thread</a:t>
            </a:r>
          </a:p>
        </p:txBody>
      </p:sp>
      <p:graphicFrame>
        <p:nvGraphicFramePr>
          <p:cNvPr id="13" name="Table 25">
            <a:extLst>
              <a:ext uri="{FF2B5EF4-FFF2-40B4-BE49-F238E27FC236}">
                <a16:creationId xmlns:a16="http://schemas.microsoft.com/office/drawing/2014/main" id="{625A7874-8C38-F6DF-1707-8B8A3BC927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2283980"/>
              </p:ext>
            </p:extLst>
          </p:nvPr>
        </p:nvGraphicFramePr>
        <p:xfrm>
          <a:off x="3103135" y="3386554"/>
          <a:ext cx="409215" cy="5301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9215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09655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graphicFrame>
        <p:nvGraphicFramePr>
          <p:cNvPr id="15" name="Table 25">
            <a:extLst>
              <a:ext uri="{FF2B5EF4-FFF2-40B4-BE49-F238E27FC236}">
                <a16:creationId xmlns:a16="http://schemas.microsoft.com/office/drawing/2014/main" id="{8E8E7104-9E69-EB3D-9770-5E590F6247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5647907"/>
              </p:ext>
            </p:extLst>
          </p:nvPr>
        </p:nvGraphicFramePr>
        <p:xfrm>
          <a:off x="4474735" y="3386554"/>
          <a:ext cx="409215" cy="5301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9215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09655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graphicFrame>
        <p:nvGraphicFramePr>
          <p:cNvPr id="17" name="Table 25">
            <a:extLst>
              <a:ext uri="{FF2B5EF4-FFF2-40B4-BE49-F238E27FC236}">
                <a16:creationId xmlns:a16="http://schemas.microsoft.com/office/drawing/2014/main" id="{9073899C-EE4C-EF80-002F-76AA83144B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0237715"/>
              </p:ext>
            </p:extLst>
          </p:nvPr>
        </p:nvGraphicFramePr>
        <p:xfrm>
          <a:off x="5846335" y="3386554"/>
          <a:ext cx="409215" cy="5301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9215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09655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graphicFrame>
        <p:nvGraphicFramePr>
          <p:cNvPr id="21" name="Table 25">
            <a:extLst>
              <a:ext uri="{FF2B5EF4-FFF2-40B4-BE49-F238E27FC236}">
                <a16:creationId xmlns:a16="http://schemas.microsoft.com/office/drawing/2014/main" id="{99019403-E223-6519-97A8-20D800302C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4025053"/>
              </p:ext>
            </p:extLst>
          </p:nvPr>
        </p:nvGraphicFramePr>
        <p:xfrm>
          <a:off x="7217935" y="3386554"/>
          <a:ext cx="409215" cy="5301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9215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09655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graphicFrame>
        <p:nvGraphicFramePr>
          <p:cNvPr id="23" name="Table 25">
            <a:extLst>
              <a:ext uri="{FF2B5EF4-FFF2-40B4-BE49-F238E27FC236}">
                <a16:creationId xmlns:a16="http://schemas.microsoft.com/office/drawing/2014/main" id="{D558F6AE-F999-DE43-684B-A7B8316149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107069"/>
              </p:ext>
            </p:extLst>
          </p:nvPr>
        </p:nvGraphicFramePr>
        <p:xfrm>
          <a:off x="9732535" y="3386554"/>
          <a:ext cx="409215" cy="5301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9215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09655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811B354E-EEF1-E618-0691-866884D17DBE}"/>
              </a:ext>
            </a:extLst>
          </p:cNvPr>
          <p:cNvSpPr txBox="1"/>
          <p:nvPr/>
        </p:nvSpPr>
        <p:spPr>
          <a:xfrm>
            <a:off x="8630108" y="3341127"/>
            <a:ext cx="62600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/>
              <a:t>…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6DAD550-9AA8-07A8-5CA6-37EF18C65482}"/>
              </a:ext>
            </a:extLst>
          </p:cNvPr>
          <p:cNvSpPr txBox="1"/>
          <p:nvPr/>
        </p:nvSpPr>
        <p:spPr>
          <a:xfrm>
            <a:off x="3153281" y="3078782"/>
            <a:ext cx="83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Bin 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BEDB70-6280-86A7-ACAE-CF7940CF5DB7}"/>
              </a:ext>
            </a:extLst>
          </p:cNvPr>
          <p:cNvSpPr txBox="1"/>
          <p:nvPr/>
        </p:nvSpPr>
        <p:spPr>
          <a:xfrm>
            <a:off x="4526517" y="3078782"/>
            <a:ext cx="83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Bin 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9047FB9-6212-BAD0-4C55-F11D74331838}"/>
              </a:ext>
            </a:extLst>
          </p:cNvPr>
          <p:cNvSpPr txBox="1"/>
          <p:nvPr/>
        </p:nvSpPr>
        <p:spPr>
          <a:xfrm>
            <a:off x="5897101" y="3078782"/>
            <a:ext cx="83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Bin 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6DB21FC-DF9A-19FA-6819-F5E5FDF48FC1}"/>
              </a:ext>
            </a:extLst>
          </p:cNvPr>
          <p:cNvSpPr txBox="1"/>
          <p:nvPr/>
        </p:nvSpPr>
        <p:spPr>
          <a:xfrm>
            <a:off x="7241502" y="3078782"/>
            <a:ext cx="83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Bin 4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3EA715E-9828-4D19-0D8C-A72729610449}"/>
              </a:ext>
            </a:extLst>
          </p:cNvPr>
          <p:cNvSpPr txBox="1"/>
          <p:nvPr/>
        </p:nvSpPr>
        <p:spPr>
          <a:xfrm>
            <a:off x="9753600" y="3078782"/>
            <a:ext cx="83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Bin 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9BC81EA-5D0A-45EF-CEE8-ED2FBEA3343F}"/>
              </a:ext>
            </a:extLst>
          </p:cNvPr>
          <p:cNvSpPr txBox="1"/>
          <p:nvPr/>
        </p:nvSpPr>
        <p:spPr>
          <a:xfrm>
            <a:off x="1346375" y="3048000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Free bin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460B7AF7-506E-7B15-5F1E-235EF03DAC48}"/>
              </a:ext>
            </a:extLst>
          </p:cNvPr>
          <p:cNvGrpSpPr/>
          <p:nvPr/>
        </p:nvGrpSpPr>
        <p:grpSpPr>
          <a:xfrm>
            <a:off x="3719167" y="1981200"/>
            <a:ext cx="6260603" cy="421828"/>
            <a:chOff x="3719167" y="1981200"/>
            <a:chExt cx="6260603" cy="421828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7DD8B2EE-1DB0-CD35-8A56-8D84CBDABF53}"/>
                </a:ext>
              </a:extLst>
            </p:cNvPr>
            <p:cNvCxnSpPr>
              <a:cxnSpLocks/>
              <a:stCxn id="9" idx="2"/>
              <a:endCxn id="5" idx="0"/>
            </p:cNvCxnSpPr>
            <p:nvPr/>
          </p:nvCxnSpPr>
          <p:spPr>
            <a:xfrm>
              <a:off x="3719167" y="1981200"/>
              <a:ext cx="1" cy="4218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6F7EE5CF-DDCB-A564-9F90-DB22E5D62956}"/>
                </a:ext>
              </a:extLst>
            </p:cNvPr>
            <p:cNvCxnSpPr>
              <a:cxnSpLocks/>
              <a:stCxn id="10" idx="2"/>
              <a:endCxn id="6" idx="0"/>
            </p:cNvCxnSpPr>
            <p:nvPr/>
          </p:nvCxnSpPr>
          <p:spPr>
            <a:xfrm>
              <a:off x="5805629" y="1981200"/>
              <a:ext cx="204" cy="4218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C1393A6E-E0C7-1226-4041-CB74BA5BB06B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>
              <a:off x="7892699" y="1981200"/>
              <a:ext cx="0" cy="41840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1D903F42-E72A-3274-9393-39905F49F005}"/>
                </a:ext>
              </a:extLst>
            </p:cNvPr>
            <p:cNvCxnSpPr>
              <a:cxnSpLocks/>
              <a:stCxn id="12" idx="2"/>
            </p:cNvCxnSpPr>
            <p:nvPr/>
          </p:nvCxnSpPr>
          <p:spPr>
            <a:xfrm>
              <a:off x="9979770" y="1981200"/>
              <a:ext cx="0" cy="41840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25A36A1C-C02B-AF87-F34B-728BDF8D7F6F}"/>
              </a:ext>
            </a:extLst>
          </p:cNvPr>
          <p:cNvGrpSpPr/>
          <p:nvPr/>
        </p:nvGrpSpPr>
        <p:grpSpPr>
          <a:xfrm>
            <a:off x="3715870" y="2799461"/>
            <a:ext cx="6248400" cy="248539"/>
            <a:chOff x="3733202" y="2799461"/>
            <a:chExt cx="6248400" cy="248539"/>
          </a:xfrm>
        </p:grpSpPr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8F9E3864-E75C-8DAF-D76E-2C3BC6F27AFE}"/>
                </a:ext>
              </a:extLst>
            </p:cNvPr>
            <p:cNvCxnSpPr>
              <a:cxnSpLocks/>
            </p:cNvCxnSpPr>
            <p:nvPr/>
          </p:nvCxnSpPr>
          <p:spPr>
            <a:xfrm>
              <a:off x="3733202" y="2799461"/>
              <a:ext cx="0" cy="2485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DB2BF606-E5C7-8BA1-2288-ECB0784534B3}"/>
                </a:ext>
              </a:extLst>
            </p:cNvPr>
            <p:cNvCxnSpPr>
              <a:cxnSpLocks/>
            </p:cNvCxnSpPr>
            <p:nvPr/>
          </p:nvCxnSpPr>
          <p:spPr>
            <a:xfrm>
              <a:off x="5821491" y="2799461"/>
              <a:ext cx="0" cy="2485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CF70C243-D9E2-E1A5-8711-D6A764C246AA}"/>
                </a:ext>
              </a:extLst>
            </p:cNvPr>
            <p:cNvCxnSpPr>
              <a:cxnSpLocks/>
            </p:cNvCxnSpPr>
            <p:nvPr/>
          </p:nvCxnSpPr>
          <p:spPr>
            <a:xfrm>
              <a:off x="7924202" y="2799461"/>
              <a:ext cx="0" cy="2485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D8219A2B-0ED9-BD29-F5F3-7B086FA0359B}"/>
                </a:ext>
              </a:extLst>
            </p:cNvPr>
            <p:cNvCxnSpPr>
              <a:cxnSpLocks/>
            </p:cNvCxnSpPr>
            <p:nvPr/>
          </p:nvCxnSpPr>
          <p:spPr>
            <a:xfrm>
              <a:off x="9981602" y="2799461"/>
              <a:ext cx="0" cy="24853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D637AA0B-8916-3645-55B6-12D1511C7415}"/>
              </a:ext>
            </a:extLst>
          </p:cNvPr>
          <p:cNvSpPr/>
          <p:nvPr/>
        </p:nvSpPr>
        <p:spPr>
          <a:xfrm>
            <a:off x="2710533" y="5204689"/>
            <a:ext cx="2010465" cy="402336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Gather thread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AFFB9BE-AAFC-B2F0-8B27-CBF4A8432F99}"/>
              </a:ext>
            </a:extLst>
          </p:cNvPr>
          <p:cNvSpPr/>
          <p:nvPr/>
        </p:nvSpPr>
        <p:spPr>
          <a:xfrm>
            <a:off x="4796388" y="5204689"/>
            <a:ext cx="2011680" cy="402336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Gather thread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4CA8B0F-C1B9-7A94-384D-1622F1416007}"/>
              </a:ext>
            </a:extLst>
          </p:cNvPr>
          <p:cNvSpPr/>
          <p:nvPr/>
        </p:nvSpPr>
        <p:spPr>
          <a:xfrm>
            <a:off x="6883458" y="5204689"/>
            <a:ext cx="2011680" cy="402336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Gather thread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51D9789-790C-7B03-09E4-EC5B68214F87}"/>
              </a:ext>
            </a:extLst>
          </p:cNvPr>
          <p:cNvSpPr/>
          <p:nvPr/>
        </p:nvSpPr>
        <p:spPr>
          <a:xfrm>
            <a:off x="8970529" y="5204689"/>
            <a:ext cx="2011680" cy="402336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Gather thread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66A2EFC-4904-F50C-0DC5-878FBCBF2E3C}"/>
              </a:ext>
            </a:extLst>
          </p:cNvPr>
          <p:cNvSpPr/>
          <p:nvPr/>
        </p:nvSpPr>
        <p:spPr>
          <a:xfrm>
            <a:off x="2713934" y="4267200"/>
            <a:ext cx="8270459" cy="441662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MPMC queue</a:t>
            </a: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B2E67CBD-966B-C681-FD8F-E33D817B6225}"/>
              </a:ext>
            </a:extLst>
          </p:cNvPr>
          <p:cNvGrpSpPr/>
          <p:nvPr/>
        </p:nvGrpSpPr>
        <p:grpSpPr>
          <a:xfrm>
            <a:off x="3749872" y="3916689"/>
            <a:ext cx="6187270" cy="367567"/>
            <a:chOff x="3749872" y="3916689"/>
            <a:chExt cx="6187270" cy="367567"/>
          </a:xfrm>
        </p:grpSpPr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86D365F4-9F6D-1412-AD92-67283A09F160}"/>
                </a:ext>
              </a:extLst>
            </p:cNvPr>
            <p:cNvCxnSpPr>
              <a:cxnSpLocks/>
              <a:stCxn id="192" idx="2"/>
            </p:cNvCxnSpPr>
            <p:nvPr/>
          </p:nvCxnSpPr>
          <p:spPr>
            <a:xfrm>
              <a:off x="3749872" y="3916689"/>
              <a:ext cx="0" cy="35051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937322A-C1A5-F137-B6C1-74DF6E3F855E}"/>
                </a:ext>
              </a:extLst>
            </p:cNvPr>
            <p:cNvCxnSpPr>
              <a:cxnSpLocks/>
              <a:stCxn id="193" idx="2"/>
            </p:cNvCxnSpPr>
            <p:nvPr/>
          </p:nvCxnSpPr>
          <p:spPr>
            <a:xfrm>
              <a:off x="5119260" y="3916689"/>
              <a:ext cx="2212" cy="35051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326A598-60BC-0598-8A62-8C10121EA2F0}"/>
                </a:ext>
              </a:extLst>
            </p:cNvPr>
            <p:cNvCxnSpPr>
              <a:cxnSpLocks/>
              <a:stCxn id="17" idx="2"/>
            </p:cNvCxnSpPr>
            <p:nvPr/>
          </p:nvCxnSpPr>
          <p:spPr>
            <a:xfrm>
              <a:off x="6050942" y="3916689"/>
              <a:ext cx="0" cy="35051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C3F3398C-7B18-612D-117B-610555010BA9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>
              <a:off x="9937142" y="3916689"/>
              <a:ext cx="0" cy="36756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D193875F-90DC-F946-A52B-16DD5B427F5C}"/>
              </a:ext>
            </a:extLst>
          </p:cNvPr>
          <p:cNvSpPr txBox="1"/>
          <p:nvPr/>
        </p:nvSpPr>
        <p:spPr>
          <a:xfrm>
            <a:off x="1358812" y="4343400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Full bin</a:t>
            </a: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23F4834E-5A32-B14E-7BA3-D4E5FD99EB49}"/>
              </a:ext>
            </a:extLst>
          </p:cNvPr>
          <p:cNvGrpSpPr/>
          <p:nvPr/>
        </p:nvGrpSpPr>
        <p:grpSpPr>
          <a:xfrm>
            <a:off x="3715158" y="4708862"/>
            <a:ext cx="6263081" cy="495827"/>
            <a:chOff x="3715158" y="4708862"/>
            <a:chExt cx="6263081" cy="495827"/>
          </a:xfrm>
        </p:grpSpPr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DFB15AE9-6168-52E5-A35A-E84F8FFC59C5}"/>
                </a:ext>
              </a:extLst>
            </p:cNvPr>
            <p:cNvCxnSpPr>
              <a:cxnSpLocks/>
              <a:endCxn id="50" idx="0"/>
            </p:cNvCxnSpPr>
            <p:nvPr/>
          </p:nvCxnSpPr>
          <p:spPr>
            <a:xfrm>
              <a:off x="3715158" y="4708862"/>
              <a:ext cx="608" cy="49582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ECE2CFED-BC9D-15B1-C31B-6DBBCD559C1E}"/>
                </a:ext>
              </a:extLst>
            </p:cNvPr>
            <p:cNvCxnSpPr>
              <a:cxnSpLocks/>
              <a:endCxn id="51" idx="0"/>
            </p:cNvCxnSpPr>
            <p:nvPr/>
          </p:nvCxnSpPr>
          <p:spPr>
            <a:xfrm>
              <a:off x="5802228" y="4708862"/>
              <a:ext cx="0" cy="49582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7119AD0B-888C-F90C-657C-0E24BC3EF555}"/>
                </a:ext>
              </a:extLst>
            </p:cNvPr>
            <p:cNvCxnSpPr>
              <a:cxnSpLocks/>
              <a:endCxn id="52" idx="0"/>
            </p:cNvCxnSpPr>
            <p:nvPr/>
          </p:nvCxnSpPr>
          <p:spPr>
            <a:xfrm>
              <a:off x="7889298" y="4708862"/>
              <a:ext cx="0" cy="49582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7E2DD387-CAFD-C354-FEC0-701B08644384}"/>
                </a:ext>
              </a:extLst>
            </p:cNvPr>
            <p:cNvCxnSpPr>
              <a:cxnSpLocks/>
              <a:endCxn id="53" idx="0"/>
            </p:cNvCxnSpPr>
            <p:nvPr/>
          </p:nvCxnSpPr>
          <p:spPr>
            <a:xfrm flipH="1">
              <a:off x="9976369" y="4708862"/>
              <a:ext cx="1870" cy="49582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E5695C4A-D1A9-E38E-EE40-05A8C85531FD}"/>
              </a:ext>
            </a:extLst>
          </p:cNvPr>
          <p:cNvSpPr/>
          <p:nvPr/>
        </p:nvSpPr>
        <p:spPr>
          <a:xfrm>
            <a:off x="2717975" y="6014002"/>
            <a:ext cx="8264234" cy="402336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Vertex array</a:t>
            </a:r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72EC4F05-1555-4CB4-989A-7986A89F04A4}"/>
              </a:ext>
            </a:extLst>
          </p:cNvPr>
          <p:cNvGrpSpPr/>
          <p:nvPr/>
        </p:nvGrpSpPr>
        <p:grpSpPr>
          <a:xfrm>
            <a:off x="3715766" y="5607025"/>
            <a:ext cx="6262473" cy="406969"/>
            <a:chOff x="3715766" y="5607025"/>
            <a:chExt cx="6262473" cy="406969"/>
          </a:xfrm>
        </p:grpSpPr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BCA09007-7857-400C-5E8A-4616CFB66622}"/>
                </a:ext>
              </a:extLst>
            </p:cNvPr>
            <p:cNvCxnSpPr>
              <a:cxnSpLocks/>
              <a:stCxn id="50" idx="2"/>
            </p:cNvCxnSpPr>
            <p:nvPr/>
          </p:nvCxnSpPr>
          <p:spPr>
            <a:xfrm>
              <a:off x="3715766" y="5607025"/>
              <a:ext cx="0" cy="40696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8DDC307E-3DEB-AA7D-BA11-4AB6E9329AA0}"/>
                </a:ext>
              </a:extLst>
            </p:cNvPr>
            <p:cNvCxnSpPr>
              <a:cxnSpLocks/>
              <a:stCxn id="51" idx="2"/>
            </p:cNvCxnSpPr>
            <p:nvPr/>
          </p:nvCxnSpPr>
          <p:spPr>
            <a:xfrm>
              <a:off x="5802228" y="5607025"/>
              <a:ext cx="0" cy="40696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D708490D-1A8E-81CB-6F9F-C94EC86B3DD4}"/>
                </a:ext>
              </a:extLst>
            </p:cNvPr>
            <p:cNvCxnSpPr>
              <a:cxnSpLocks/>
              <a:stCxn id="52" idx="2"/>
            </p:cNvCxnSpPr>
            <p:nvPr/>
          </p:nvCxnSpPr>
          <p:spPr>
            <a:xfrm>
              <a:off x="7889298" y="5607025"/>
              <a:ext cx="0" cy="40696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1C44BF24-E1DF-0780-3666-967232A160CC}"/>
                </a:ext>
              </a:extLst>
            </p:cNvPr>
            <p:cNvCxnSpPr>
              <a:cxnSpLocks/>
              <a:stCxn id="53" idx="2"/>
            </p:cNvCxnSpPr>
            <p:nvPr/>
          </p:nvCxnSpPr>
          <p:spPr>
            <a:xfrm>
              <a:off x="9976369" y="5607025"/>
              <a:ext cx="1870" cy="40696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7CB786FA-CB3D-B674-4782-B7C1A2F29419}"/>
              </a:ext>
            </a:extLst>
          </p:cNvPr>
          <p:cNvGrpSpPr/>
          <p:nvPr/>
        </p:nvGrpSpPr>
        <p:grpSpPr>
          <a:xfrm>
            <a:off x="767665" y="1417526"/>
            <a:ext cx="1966059" cy="3972203"/>
            <a:chOff x="767665" y="1417526"/>
            <a:chExt cx="1966059" cy="3972203"/>
          </a:xfrm>
        </p:grpSpPr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5FEF2E7F-91CE-6C31-ADA3-3A79AAF8AEAF}"/>
                </a:ext>
              </a:extLst>
            </p:cNvPr>
            <p:cNvSpPr txBox="1"/>
            <p:nvPr/>
          </p:nvSpPr>
          <p:spPr>
            <a:xfrm>
              <a:off x="783414" y="1417526"/>
              <a:ext cx="19503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rgbClr val="0432FF"/>
                  </a:solidFill>
                </a:rPr>
                <a:t>Lightweight access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5A1DE615-96F6-7B6F-A14A-C0F12418F749}"/>
                </a:ext>
              </a:extLst>
            </p:cNvPr>
            <p:cNvSpPr txBox="1"/>
            <p:nvPr/>
          </p:nvSpPr>
          <p:spPr>
            <a:xfrm>
              <a:off x="767665" y="5051175"/>
              <a:ext cx="19503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rgbClr val="0432FF"/>
                  </a:solidFill>
                </a:rPr>
                <a:t>Lightweight access</a:t>
              </a:r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5A3A174E-1E92-E6F4-D5E8-6A6FF75964B3}"/>
              </a:ext>
            </a:extLst>
          </p:cNvPr>
          <p:cNvGrpSpPr/>
          <p:nvPr/>
        </p:nvGrpSpPr>
        <p:grpSpPr>
          <a:xfrm>
            <a:off x="767665" y="1742797"/>
            <a:ext cx="1966059" cy="3972203"/>
            <a:chOff x="767665" y="1742797"/>
            <a:chExt cx="1966059" cy="3972203"/>
          </a:xfrm>
        </p:grpSpPr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EA3F10A0-DCD9-3CF8-341E-50B1D4E34289}"/>
                </a:ext>
              </a:extLst>
            </p:cNvPr>
            <p:cNvSpPr txBox="1"/>
            <p:nvPr/>
          </p:nvSpPr>
          <p:spPr>
            <a:xfrm>
              <a:off x="783414" y="1742797"/>
              <a:ext cx="19503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rgbClr val="0432FF"/>
                  </a:solidFill>
                </a:rPr>
                <a:t>Load balance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2004BF80-31AB-ED01-4D3F-F67D4E252305}"/>
                </a:ext>
              </a:extLst>
            </p:cNvPr>
            <p:cNvSpPr txBox="1"/>
            <p:nvPr/>
          </p:nvSpPr>
          <p:spPr>
            <a:xfrm>
              <a:off x="767665" y="5376446"/>
              <a:ext cx="19503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rgbClr val="0432FF"/>
                  </a:solidFill>
                </a:rPr>
                <a:t>Load balance</a:t>
              </a:r>
            </a:p>
          </p:txBody>
        </p:sp>
      </p:grpSp>
      <p:sp>
        <p:nvSpPr>
          <p:cNvPr id="145" name="TextBox 144">
            <a:extLst>
              <a:ext uri="{FF2B5EF4-FFF2-40B4-BE49-F238E27FC236}">
                <a16:creationId xmlns:a16="http://schemas.microsoft.com/office/drawing/2014/main" id="{AD7DED11-9A1E-D4F1-17C2-B5D9AE9F53AB}"/>
              </a:ext>
            </a:extLst>
          </p:cNvPr>
          <p:cNvSpPr txBox="1"/>
          <p:nvPr/>
        </p:nvSpPr>
        <p:spPr>
          <a:xfrm>
            <a:off x="767665" y="6014002"/>
            <a:ext cx="1950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rgbClr val="0432FF"/>
                </a:solidFill>
              </a:rPr>
              <a:t>No synchronization</a:t>
            </a:r>
          </a:p>
        </p:txBody>
      </p:sp>
      <p:graphicFrame>
        <p:nvGraphicFramePr>
          <p:cNvPr id="192" name="Table 25">
            <a:extLst>
              <a:ext uri="{FF2B5EF4-FFF2-40B4-BE49-F238E27FC236}">
                <a16:creationId xmlns:a16="http://schemas.microsoft.com/office/drawing/2014/main" id="{B633947E-A1D4-207C-6692-7F8EE5033A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618847"/>
              </p:ext>
            </p:extLst>
          </p:nvPr>
        </p:nvGraphicFramePr>
        <p:xfrm>
          <a:off x="3545265" y="3386554"/>
          <a:ext cx="409215" cy="5301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9215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09655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graphicFrame>
        <p:nvGraphicFramePr>
          <p:cNvPr id="193" name="Table 25">
            <a:extLst>
              <a:ext uri="{FF2B5EF4-FFF2-40B4-BE49-F238E27FC236}">
                <a16:creationId xmlns:a16="http://schemas.microsoft.com/office/drawing/2014/main" id="{6BEE21C0-3A35-EBA7-3A85-7A73E53ACF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0729630"/>
              </p:ext>
            </p:extLst>
          </p:nvPr>
        </p:nvGraphicFramePr>
        <p:xfrm>
          <a:off x="4914653" y="3386554"/>
          <a:ext cx="409215" cy="5301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9215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09655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graphicFrame>
        <p:nvGraphicFramePr>
          <p:cNvPr id="194" name="Table 25">
            <a:extLst>
              <a:ext uri="{FF2B5EF4-FFF2-40B4-BE49-F238E27FC236}">
                <a16:creationId xmlns:a16="http://schemas.microsoft.com/office/drawing/2014/main" id="{C0D9D5BF-29CA-9DE7-A40E-A052E6C762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0478971"/>
              </p:ext>
            </p:extLst>
          </p:nvPr>
        </p:nvGraphicFramePr>
        <p:xfrm>
          <a:off x="6293635" y="3386554"/>
          <a:ext cx="409215" cy="5301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9215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09655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graphicFrame>
        <p:nvGraphicFramePr>
          <p:cNvPr id="195" name="Table 25">
            <a:extLst>
              <a:ext uri="{FF2B5EF4-FFF2-40B4-BE49-F238E27FC236}">
                <a16:creationId xmlns:a16="http://schemas.microsoft.com/office/drawing/2014/main" id="{F31383E0-17E9-A6DA-1346-696FE85CA3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354108"/>
              </p:ext>
            </p:extLst>
          </p:nvPr>
        </p:nvGraphicFramePr>
        <p:xfrm>
          <a:off x="7657206" y="3386554"/>
          <a:ext cx="409215" cy="5301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9215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09655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graphicFrame>
        <p:nvGraphicFramePr>
          <p:cNvPr id="197" name="Table 25">
            <a:extLst>
              <a:ext uri="{FF2B5EF4-FFF2-40B4-BE49-F238E27FC236}">
                <a16:creationId xmlns:a16="http://schemas.microsoft.com/office/drawing/2014/main" id="{596CA52F-0513-3103-CA3C-2C01B1E95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003128"/>
              </p:ext>
            </p:extLst>
          </p:nvPr>
        </p:nvGraphicFramePr>
        <p:xfrm>
          <a:off x="10171362" y="3386554"/>
          <a:ext cx="409215" cy="5301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9215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309655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cxnSp>
        <p:nvCxnSpPr>
          <p:cNvPr id="214" name="Elbow Connector 213">
            <a:extLst>
              <a:ext uri="{FF2B5EF4-FFF2-40B4-BE49-F238E27FC236}">
                <a16:creationId xmlns:a16="http://schemas.microsoft.com/office/drawing/2014/main" id="{1C81C6CA-6174-A3C5-CE19-BE97014BF970}"/>
              </a:ext>
            </a:extLst>
          </p:cNvPr>
          <p:cNvCxnSpPr>
            <a:stCxn id="53" idx="3"/>
            <a:endCxn id="39" idx="3"/>
          </p:cNvCxnSpPr>
          <p:nvPr/>
        </p:nvCxnSpPr>
        <p:spPr>
          <a:xfrm flipV="1">
            <a:off x="10982209" y="3558672"/>
            <a:ext cx="2185" cy="1847185"/>
          </a:xfrm>
          <a:prstGeom prst="bentConnector3">
            <a:avLst>
              <a:gd name="adj1" fmla="val 30811716"/>
            </a:avLst>
          </a:prstGeom>
          <a:ln w="2857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33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0BFC-BD11-F8DC-5354-7C6A66E25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Breadth-First Search in Blaze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78DC82-5F2B-0921-B3D4-E1B02155F80B}"/>
              </a:ext>
            </a:extLst>
          </p:cNvPr>
          <p:cNvSpPr/>
          <p:nvPr/>
        </p:nvSpPr>
        <p:spPr>
          <a:xfrm>
            <a:off x="685800" y="1600200"/>
            <a:ext cx="10744200" cy="4648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Parent = {−1, ..., −1}	</a:t>
            </a:r>
            <a:r>
              <a:rPr lang="en-US" sz="1700" dirty="0">
                <a:solidFill>
                  <a:srgbClr val="FF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-1 indicates “unvisited”</a:t>
            </a:r>
          </a:p>
          <a:p>
            <a:endParaRPr lang="en-US" sz="17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en-US" sz="1700" b="1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SCATTER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7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dst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return</a:t>
            </a:r>
            <a:r>
              <a:rPr lang="en-US" sz="1700" b="1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endParaRPr lang="en-US" sz="17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7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en-US" sz="1700" b="1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GATHER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dst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value)</a:t>
            </a:r>
            <a:b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1700" b="1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Parent[</a:t>
            </a:r>
            <a:r>
              <a:rPr lang="en-US" sz="17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dst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 == −1:</a:t>
            </a:r>
            <a:endParaRPr lang="en-US" sz="1700" b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Parent[</a:t>
            </a:r>
            <a:r>
              <a:rPr lang="en-US" sz="17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dst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 = value</a:t>
            </a:r>
            <a:endParaRPr lang="en-US" sz="17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b="1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700" b="1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endParaRPr lang="en-US" sz="1700" dirty="0">
              <a:solidFill>
                <a:srgbClr val="FF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1700" b="1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endParaRPr lang="en-US" sz="1700" b="1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en-US" sz="1700" b="1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BFS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(Graph, root)</a:t>
            </a:r>
            <a:b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Parent</a:t>
            </a: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[root] 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root</a:t>
            </a:r>
            <a:b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Frontier = </a:t>
            </a:r>
            <a:r>
              <a:rPr lang="en-US" sz="1700" dirty="0">
                <a:latin typeface="Consolas" panose="020B0609020204030204" pitchFamily="49" charset="0"/>
                <a:cs typeface="Consolas" panose="020B0609020204030204" pitchFamily="49" charset="0"/>
              </a:rPr>
              <a:t>{root}</a:t>
            </a:r>
            <a:b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while</a:t>
            </a:r>
            <a:r>
              <a:rPr lang="en-US" sz="1700" b="1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  <a:r>
              <a:rPr lang="en-US" sz="1700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Frontier.empty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endParaRPr lang="en-US" sz="17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Frontier = </a:t>
            </a:r>
            <a:r>
              <a:rPr lang="en-US" sz="1700" b="1" dirty="0" err="1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EdgeMap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(Graph, Frontier, </a:t>
            </a:r>
            <a:r>
              <a:rPr lang="en-US" sz="1700" b="1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SCATTER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700" b="1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GATHER</a:t>
            </a:r>
            <a:r>
              <a:rPr lang="en-US" sz="1700" dirty="0"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17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D8689F-A50A-C9B4-9DF5-FDC1359C6D9F}"/>
              </a:ext>
            </a:extLst>
          </p:cNvPr>
          <p:cNvSpPr/>
          <p:nvPr/>
        </p:nvSpPr>
        <p:spPr>
          <a:xfrm>
            <a:off x="4572000" y="2209800"/>
            <a:ext cx="6705600" cy="3429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20F01BE-2B50-CDC5-F29B-3CB07301369B}"/>
              </a:ext>
            </a:extLst>
          </p:cNvPr>
          <p:cNvSpPr/>
          <p:nvPr/>
        </p:nvSpPr>
        <p:spPr>
          <a:xfrm>
            <a:off x="5752319" y="2429156"/>
            <a:ext cx="457200" cy="457200"/>
          </a:xfrm>
          <a:prstGeom prst="ellipse">
            <a:avLst/>
          </a:prstGeom>
          <a:solidFill>
            <a:srgbClr val="00FA0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F070196-6FA2-463E-9B3C-83E1EF848467}"/>
              </a:ext>
            </a:extLst>
          </p:cNvPr>
          <p:cNvSpPr/>
          <p:nvPr/>
        </p:nvSpPr>
        <p:spPr>
          <a:xfrm>
            <a:off x="6553200" y="2429156"/>
            <a:ext cx="457200" cy="457200"/>
          </a:xfrm>
          <a:prstGeom prst="ellipse">
            <a:avLst/>
          </a:prstGeom>
          <a:solidFill>
            <a:srgbClr val="00FA0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5446591-1DA2-0394-2353-EF3F7437A871}"/>
              </a:ext>
            </a:extLst>
          </p:cNvPr>
          <p:cNvSpPr/>
          <p:nvPr/>
        </p:nvSpPr>
        <p:spPr>
          <a:xfrm>
            <a:off x="6127957" y="4957801"/>
            <a:ext cx="457200" cy="4572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5</a:t>
            </a:r>
          </a:p>
        </p:txBody>
      </p:sp>
      <p:graphicFrame>
        <p:nvGraphicFramePr>
          <p:cNvPr id="18" name="Table 25">
            <a:extLst>
              <a:ext uri="{FF2B5EF4-FFF2-40B4-BE49-F238E27FC236}">
                <a16:creationId xmlns:a16="http://schemas.microsoft.com/office/drawing/2014/main" id="{72677958-87CD-051F-38A2-9EDAFC6340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67277"/>
              </p:ext>
            </p:extLst>
          </p:nvPr>
        </p:nvGraphicFramePr>
        <p:xfrm>
          <a:off x="5897001" y="3688359"/>
          <a:ext cx="919113" cy="975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9113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24306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&lt;5, 3&gt;</a:t>
                      </a:r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24306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&lt;5, 4&gt;</a:t>
                      </a:r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243069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243069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6B43C68-58EC-12C4-2292-20812CA72B29}"/>
              </a:ext>
            </a:extLst>
          </p:cNvPr>
          <p:cNvCxnSpPr>
            <a:cxnSpLocks/>
            <a:stCxn id="11" idx="4"/>
            <a:endCxn id="18" idx="0"/>
          </p:cNvCxnSpPr>
          <p:nvPr/>
        </p:nvCxnSpPr>
        <p:spPr>
          <a:xfrm flipH="1">
            <a:off x="6356557" y="2886356"/>
            <a:ext cx="425243" cy="80200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15A0911-067B-1E4D-DCD9-4FE4405F5137}"/>
              </a:ext>
            </a:extLst>
          </p:cNvPr>
          <p:cNvCxnSpPr>
            <a:cxnSpLocks/>
            <a:stCxn id="10" idx="4"/>
            <a:endCxn id="18" idx="0"/>
          </p:cNvCxnSpPr>
          <p:nvPr/>
        </p:nvCxnSpPr>
        <p:spPr>
          <a:xfrm>
            <a:off x="5980919" y="2886356"/>
            <a:ext cx="375638" cy="80200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oup 81">
            <a:extLst>
              <a:ext uri="{FF2B5EF4-FFF2-40B4-BE49-F238E27FC236}">
                <a16:creationId xmlns:a16="http://schemas.microsoft.com/office/drawing/2014/main" id="{406D808B-F4F3-4EB9-6AEF-E6629B01BF98}"/>
              </a:ext>
            </a:extLst>
          </p:cNvPr>
          <p:cNvGrpSpPr/>
          <p:nvPr/>
        </p:nvGrpSpPr>
        <p:grpSpPr>
          <a:xfrm>
            <a:off x="6968514" y="3742881"/>
            <a:ext cx="4379001" cy="667475"/>
            <a:chOff x="6968514" y="3590481"/>
            <a:chExt cx="4379001" cy="667475"/>
          </a:xfrm>
        </p:grpSpPr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695C2166-D359-2840-36FE-8BBD1EF41D31}"/>
                </a:ext>
              </a:extLst>
            </p:cNvPr>
            <p:cNvCxnSpPr>
              <a:cxnSpLocks/>
            </p:cNvCxnSpPr>
            <p:nvPr/>
          </p:nvCxnSpPr>
          <p:spPr>
            <a:xfrm>
              <a:off x="6982749" y="3590481"/>
              <a:ext cx="0" cy="667475"/>
            </a:xfrm>
            <a:prstGeom prst="straightConnector1">
              <a:avLst/>
            </a:prstGeom>
            <a:ln w="28575">
              <a:solidFill>
                <a:srgbClr val="043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C886563-9B7D-F91A-8F83-FB946F913500}"/>
                </a:ext>
              </a:extLst>
            </p:cNvPr>
            <p:cNvSpPr txBox="1"/>
            <p:nvPr/>
          </p:nvSpPr>
          <p:spPr>
            <a:xfrm>
              <a:off x="6968514" y="3675787"/>
              <a:ext cx="43790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432FF"/>
                  </a:solidFill>
                </a:rPr>
                <a:t>2) sequential processing by a gather thread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99E305E-A9E2-8FD7-8618-0A4DF4C68D58}"/>
              </a:ext>
            </a:extLst>
          </p:cNvPr>
          <p:cNvGrpSpPr/>
          <p:nvPr/>
        </p:nvGrpSpPr>
        <p:grpSpPr>
          <a:xfrm>
            <a:off x="4572000" y="2338781"/>
            <a:ext cx="2590800" cy="645160"/>
            <a:chOff x="4572000" y="2186381"/>
            <a:chExt cx="2590800" cy="64516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745504B-60B4-FF7C-B4A5-FBF1654B00A5}"/>
                </a:ext>
              </a:extLst>
            </p:cNvPr>
            <p:cNvSpPr/>
            <p:nvPr/>
          </p:nvSpPr>
          <p:spPr>
            <a:xfrm>
              <a:off x="5562600" y="2186381"/>
              <a:ext cx="1600200" cy="645160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F2FB0CE-F3DF-0A78-AA14-FAC5C97DBADD}"/>
                </a:ext>
              </a:extLst>
            </p:cNvPr>
            <p:cNvSpPr txBox="1"/>
            <p:nvPr/>
          </p:nvSpPr>
          <p:spPr>
            <a:xfrm>
              <a:off x="4572000" y="2320690"/>
              <a:ext cx="979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FF0000"/>
                  </a:solidFill>
                </a:rPr>
                <a:t>Frontier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59F310DE-E727-5C37-4F05-00613CD428EB}"/>
              </a:ext>
            </a:extLst>
          </p:cNvPr>
          <p:cNvSpPr txBox="1"/>
          <p:nvPr/>
        </p:nvSpPr>
        <p:spPr>
          <a:xfrm>
            <a:off x="6710027" y="3069247"/>
            <a:ext cx="4186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1) concurrent appends by scatter threads</a:t>
            </a:r>
          </a:p>
        </p:txBody>
      </p:sp>
      <p:graphicFrame>
        <p:nvGraphicFramePr>
          <p:cNvPr id="67" name="Table 67">
            <a:extLst>
              <a:ext uri="{FF2B5EF4-FFF2-40B4-BE49-F238E27FC236}">
                <a16:creationId xmlns:a16="http://schemas.microsoft.com/office/drawing/2014/main" id="{E5BFBE20-956D-ACCC-7CC1-31E299D42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9602237"/>
              </p:ext>
            </p:extLst>
          </p:nvPr>
        </p:nvGraphicFramePr>
        <p:xfrm>
          <a:off x="8256442" y="5120640"/>
          <a:ext cx="2702966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6138">
                  <a:extLst>
                    <a:ext uri="{9D8B030D-6E8A-4147-A177-3AD203B41FA5}">
                      <a16:colId xmlns:a16="http://schemas.microsoft.com/office/drawing/2014/main" val="2686864360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3678189325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3523958057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926619368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3451514043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1184656610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2987387098"/>
                    </a:ext>
                  </a:extLst>
                </a:gridCol>
              </a:tblGrid>
              <a:tr h="31370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200175"/>
                  </a:ext>
                </a:extLst>
              </a:tr>
            </a:tbl>
          </a:graphicData>
        </a:graphic>
      </p:graphicFrame>
      <p:graphicFrame>
        <p:nvGraphicFramePr>
          <p:cNvPr id="68" name="Table 67">
            <a:extLst>
              <a:ext uri="{FF2B5EF4-FFF2-40B4-BE49-F238E27FC236}">
                <a16:creationId xmlns:a16="http://schemas.microsoft.com/office/drawing/2014/main" id="{C5FB4C1E-926A-228D-709D-34FFCA2890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0250671"/>
              </p:ext>
            </p:extLst>
          </p:nvPr>
        </p:nvGraphicFramePr>
        <p:xfrm>
          <a:off x="8269834" y="4749713"/>
          <a:ext cx="2702966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6138">
                  <a:extLst>
                    <a:ext uri="{9D8B030D-6E8A-4147-A177-3AD203B41FA5}">
                      <a16:colId xmlns:a16="http://schemas.microsoft.com/office/drawing/2014/main" val="2686864360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3678189325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3523958057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926619368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3451514043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1184656610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2987387098"/>
                    </a:ext>
                  </a:extLst>
                </a:gridCol>
              </a:tblGrid>
              <a:tr h="31370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200175"/>
                  </a:ext>
                </a:extLst>
              </a:tr>
            </a:tbl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7D95C912-FA62-6E1F-8184-DBED99A1DB99}"/>
              </a:ext>
            </a:extLst>
          </p:cNvPr>
          <p:cNvSpPr txBox="1"/>
          <p:nvPr/>
        </p:nvSpPr>
        <p:spPr>
          <a:xfrm>
            <a:off x="7393535" y="5110846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</a:t>
            </a:r>
          </a:p>
        </p:txBody>
      </p:sp>
      <p:graphicFrame>
        <p:nvGraphicFramePr>
          <p:cNvPr id="70" name="Table 67">
            <a:extLst>
              <a:ext uri="{FF2B5EF4-FFF2-40B4-BE49-F238E27FC236}">
                <a16:creationId xmlns:a16="http://schemas.microsoft.com/office/drawing/2014/main" id="{98EB27B7-6A77-E55E-F9A7-CDF509FA18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0429436"/>
              </p:ext>
            </p:extLst>
          </p:nvPr>
        </p:nvGraphicFramePr>
        <p:xfrm>
          <a:off x="8256442" y="5120640"/>
          <a:ext cx="2702966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6138">
                  <a:extLst>
                    <a:ext uri="{9D8B030D-6E8A-4147-A177-3AD203B41FA5}">
                      <a16:colId xmlns:a16="http://schemas.microsoft.com/office/drawing/2014/main" val="2686864360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3678189325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3523958057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926619368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3451514043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1184656610"/>
                    </a:ext>
                  </a:extLst>
                </a:gridCol>
                <a:gridCol w="386138">
                  <a:extLst>
                    <a:ext uri="{9D8B030D-6E8A-4147-A177-3AD203B41FA5}">
                      <a16:colId xmlns:a16="http://schemas.microsoft.com/office/drawing/2014/main" val="2987387098"/>
                    </a:ext>
                  </a:extLst>
                </a:gridCol>
              </a:tblGrid>
              <a:tr h="31370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432FF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200175"/>
                  </a:ext>
                </a:extLst>
              </a:tr>
            </a:tbl>
          </a:graphicData>
        </a:graphic>
      </p:graphicFrame>
      <p:sp>
        <p:nvSpPr>
          <p:cNvPr id="71" name="TextBox 70">
            <a:extLst>
              <a:ext uri="{FF2B5EF4-FFF2-40B4-BE49-F238E27FC236}">
                <a16:creationId xmlns:a16="http://schemas.microsoft.com/office/drawing/2014/main" id="{FF2330B0-CDA9-1296-1CEA-95A4DAA10633}"/>
              </a:ext>
            </a:extLst>
          </p:cNvPr>
          <p:cNvSpPr txBox="1"/>
          <p:nvPr/>
        </p:nvSpPr>
        <p:spPr>
          <a:xfrm>
            <a:off x="7393535" y="4738931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Vertex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601729F9-C893-21C4-6C43-C4742069E883}"/>
              </a:ext>
            </a:extLst>
          </p:cNvPr>
          <p:cNvCxnSpPr>
            <a:cxnSpLocks/>
            <a:stCxn id="10" idx="4"/>
            <a:endCxn id="15" idx="0"/>
          </p:cNvCxnSpPr>
          <p:nvPr/>
        </p:nvCxnSpPr>
        <p:spPr>
          <a:xfrm>
            <a:off x="5980919" y="2886356"/>
            <a:ext cx="375638" cy="2071445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ACFD168D-078E-2597-D4D3-ABF3CC13CBEA}"/>
              </a:ext>
            </a:extLst>
          </p:cNvPr>
          <p:cNvSpPr/>
          <p:nvPr/>
        </p:nvSpPr>
        <p:spPr>
          <a:xfrm>
            <a:off x="10126988" y="4663719"/>
            <a:ext cx="533400" cy="889087"/>
          </a:xfrm>
          <a:prstGeom prst="rect">
            <a:avLst/>
          </a:prstGeom>
          <a:noFill/>
          <a:ln w="1905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9173805-BC38-CC70-D4A2-66531FB753DE}"/>
              </a:ext>
            </a:extLst>
          </p:cNvPr>
          <p:cNvCxnSpPr>
            <a:cxnSpLocks/>
            <a:stCxn id="11" idx="4"/>
            <a:endCxn id="15" idx="0"/>
          </p:cNvCxnSpPr>
          <p:nvPr/>
        </p:nvCxnSpPr>
        <p:spPr>
          <a:xfrm flipH="1">
            <a:off x="6356557" y="2886356"/>
            <a:ext cx="425243" cy="2071445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8D563F17-C9DA-E61B-A2AA-73740EAD3D69}"/>
              </a:ext>
            </a:extLst>
          </p:cNvPr>
          <p:cNvCxnSpPr>
            <a:cxnSpLocks/>
            <a:stCxn id="10" idx="4"/>
            <a:endCxn id="15" idx="0"/>
          </p:cNvCxnSpPr>
          <p:nvPr/>
        </p:nvCxnSpPr>
        <p:spPr>
          <a:xfrm>
            <a:off x="5980919" y="2886356"/>
            <a:ext cx="375638" cy="2071445"/>
          </a:xfrm>
          <a:prstGeom prst="straightConnector1">
            <a:avLst/>
          </a:prstGeom>
          <a:ln w="571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7" name="Table 25">
            <a:extLst>
              <a:ext uri="{FF2B5EF4-FFF2-40B4-BE49-F238E27FC236}">
                <a16:creationId xmlns:a16="http://schemas.microsoft.com/office/drawing/2014/main" id="{4607EE0A-A0D3-AE18-F2D6-26DDB63CF4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6550483"/>
              </p:ext>
            </p:extLst>
          </p:nvPr>
        </p:nvGraphicFramePr>
        <p:xfrm>
          <a:off x="5894238" y="3685505"/>
          <a:ext cx="919113" cy="975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9113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243069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417923"/>
                  </a:ext>
                </a:extLst>
              </a:tr>
              <a:tr h="243069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02417"/>
                  </a:ext>
                </a:extLst>
              </a:tr>
              <a:tr h="243069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023629"/>
                  </a:ext>
                </a:extLst>
              </a:tr>
              <a:tr h="243069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921739"/>
                  </a:ext>
                </a:extLst>
              </a:tr>
            </a:tbl>
          </a:graphicData>
        </a:graphic>
      </p:graphicFrame>
      <p:sp>
        <p:nvSpPr>
          <p:cNvPr id="108" name="TextBox 107">
            <a:extLst>
              <a:ext uri="{FF2B5EF4-FFF2-40B4-BE49-F238E27FC236}">
                <a16:creationId xmlns:a16="http://schemas.microsoft.com/office/drawing/2014/main" id="{F4253E8B-FCDB-6727-2CDE-BC942ACB6A04}"/>
              </a:ext>
            </a:extLst>
          </p:cNvPr>
          <p:cNvSpPr txBox="1"/>
          <p:nvPr/>
        </p:nvSpPr>
        <p:spPr>
          <a:xfrm>
            <a:off x="5181600" y="3613917"/>
            <a:ext cx="669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Bin</a:t>
            </a:r>
          </a:p>
        </p:txBody>
      </p:sp>
    </p:spTree>
    <p:extLst>
      <p:ext uri="{BB962C8B-B14F-4D97-AF65-F5344CB8AC3E}">
        <p14:creationId xmlns:p14="http://schemas.microsoft.com/office/powerpoint/2010/main" val="122606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19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1" dur="1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4000"/>
                            </p:stCondLst>
                            <p:childTnLst>
                              <p:par>
                                <p:cTn id="1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A00"/>
                                      </p:to>
                                    </p:animClr>
                                    <p:set>
                                      <p:cBhvr>
                                        <p:cTn id="1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96296E-6 L 0.00039 0.3676 " pathEditMode="relative" rAng="0" ptsTypes="AA">
                                      <p:cBhvr>
                                        <p:cTn id="13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18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  <p:bldP spid="15" grpId="0" animBg="1"/>
      <p:bldP spid="61" grpId="0"/>
      <p:bldP spid="61" grpId="1"/>
      <p:bldP spid="69" grpId="0"/>
      <p:bldP spid="71" grpId="0"/>
      <p:bldP spid="78" grpId="0" animBg="1"/>
      <p:bldP spid="108" grpId="0"/>
      <p:bldP spid="108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4CBE7-142F-6457-94B8-C4131B4ED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Blaze In-Memory Engine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D53B8-ECC7-2D35-FE1B-8659BC9E4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4000"/>
            <a:ext cx="6172200" cy="52578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Execution engine for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VertexMap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Embarrassingly parallel execution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No synchronization, easy to partition among threads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Can use existing building blocks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OpenMP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Intel Threading Building Blocks (TBB)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Galois runtime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[Nguyen, et al. SOSP 13]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used in this work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694172-F3D3-59FE-AE3F-2D096875E4C9}"/>
              </a:ext>
            </a:extLst>
          </p:cNvPr>
          <p:cNvSpPr/>
          <p:nvPr/>
        </p:nvSpPr>
        <p:spPr>
          <a:xfrm>
            <a:off x="7848600" y="3306216"/>
            <a:ext cx="3810000" cy="64008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In-memory engine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0B254-488B-F975-43EF-9816C24C740C}"/>
              </a:ext>
            </a:extLst>
          </p:cNvPr>
          <p:cNvSpPr/>
          <p:nvPr/>
        </p:nvSpPr>
        <p:spPr>
          <a:xfrm>
            <a:off x="7848600" y="4097832"/>
            <a:ext cx="3810000" cy="64008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Memory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F5D5FB-EBAA-FAEB-8116-A750A4DA26E2}"/>
              </a:ext>
            </a:extLst>
          </p:cNvPr>
          <p:cNvSpPr/>
          <p:nvPr/>
        </p:nvSpPr>
        <p:spPr>
          <a:xfrm>
            <a:off x="7848600" y="2514600"/>
            <a:ext cx="3810000" cy="640080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chemeClr val="tx1"/>
                </a:solidFill>
              </a:rPr>
              <a:t>VertexMap</a:t>
            </a:r>
            <a:r>
              <a:rPr lang="en-US" sz="2000" dirty="0">
                <a:solidFill>
                  <a:schemeClr val="tx1"/>
                </a:solidFill>
              </a:rPr>
              <a:t> API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ADC8115A-7202-A965-93F5-DD2C289F703D}"/>
              </a:ext>
            </a:extLst>
          </p:cNvPr>
          <p:cNvSpPr/>
          <p:nvPr/>
        </p:nvSpPr>
        <p:spPr>
          <a:xfrm>
            <a:off x="7086600" y="1600200"/>
            <a:ext cx="609600" cy="4038600"/>
          </a:xfrm>
          <a:prstGeom prst="rightBrace">
            <a:avLst>
              <a:gd name="adj1" fmla="val 8333"/>
              <a:gd name="adj2" fmla="val 45977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8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408C5-D2E9-BD2A-1D30-7125485DB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Optimizations and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C53A2-355A-A155-E32C-3E5A206D9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Graph partitioning for balanced IO</a:t>
            </a:r>
          </a:p>
          <a:p>
            <a:endParaRPr lang="en-US" sz="2400" dirty="0"/>
          </a:p>
          <a:p>
            <a:r>
              <a:rPr lang="en-US" sz="2400" dirty="0"/>
              <a:t>Compact in-memory graph index</a:t>
            </a:r>
          </a:p>
          <a:p>
            <a:endParaRPr lang="en-US" sz="2400" dirty="0"/>
          </a:p>
          <a:p>
            <a:r>
              <a:rPr lang="en-US" sz="2400" dirty="0"/>
              <a:t>Default binning configuration</a:t>
            </a:r>
          </a:p>
          <a:p>
            <a:endParaRPr lang="en-US" sz="2400" dirty="0"/>
          </a:p>
          <a:p>
            <a:r>
              <a:rPr lang="en-US" sz="2400" dirty="0"/>
              <a:t>Performance sensitivity to different binning configurations</a:t>
            </a:r>
          </a:p>
          <a:p>
            <a:endParaRPr lang="en-US" sz="2400" dirty="0"/>
          </a:p>
          <a:p>
            <a:r>
              <a:rPr lang="en-US" sz="2400" dirty="0"/>
              <a:t>More code examples (e.g., PageRank, WCC)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617D8BD-F7F3-7DB7-4D65-32A686DEE861}"/>
              </a:ext>
            </a:extLst>
          </p:cNvPr>
          <p:cNvGrpSpPr/>
          <p:nvPr/>
        </p:nvGrpSpPr>
        <p:grpSpPr>
          <a:xfrm>
            <a:off x="457200" y="1524000"/>
            <a:ext cx="11125200" cy="4114800"/>
            <a:chOff x="457200" y="1524000"/>
            <a:chExt cx="11125200" cy="1905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77CF748-3B11-66BA-218F-78DEE95F60AA}"/>
                </a:ext>
              </a:extLst>
            </p:cNvPr>
            <p:cNvSpPr/>
            <p:nvPr/>
          </p:nvSpPr>
          <p:spPr>
            <a:xfrm>
              <a:off x="457200" y="1524000"/>
              <a:ext cx="11125200" cy="19050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rgbClr val="FF0000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71931DF-1828-E345-38D4-8D2A65ABE52E}"/>
                </a:ext>
              </a:extLst>
            </p:cNvPr>
            <p:cNvSpPr txBox="1"/>
            <p:nvPr/>
          </p:nvSpPr>
          <p:spPr>
            <a:xfrm>
              <a:off x="5334000" y="2262766"/>
              <a:ext cx="5867400" cy="213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</a:rPr>
                <a:t>Please refer to the paper for more details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9272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CBEF8-4803-10E0-78BA-D9D8299D2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Graph Processing on Fast SSDs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E32A5-DCD0-4700-0147-F8F235BA5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Motivation</a:t>
            </a: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Problems with existing systems</a:t>
            </a: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Blaze</a:t>
            </a:r>
          </a:p>
          <a:p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80106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718D-7B33-C0FE-E883-9E5BD20BE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Evaluation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AC99A-361F-93B2-2D53-2BC396391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4724400"/>
          </a:xfrm>
        </p:spPr>
        <p:txBody>
          <a:bodyPr>
            <a:normAutofit/>
          </a:bodyPr>
          <a:lstStyle/>
          <a:p>
            <a:r>
              <a:rPr lang="en-US" sz="2400" dirty="0"/>
              <a:t>Datasets (3 synthetic, 4 real)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83E8574-450A-E30F-A11F-DE42A42BDA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4963724"/>
              </p:ext>
            </p:extLst>
          </p:nvPr>
        </p:nvGraphicFramePr>
        <p:xfrm>
          <a:off x="990600" y="2057400"/>
          <a:ext cx="5410200" cy="243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384895556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15965538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124304839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44943621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07673014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98538164"/>
                    </a:ext>
                  </a:extLst>
                </a:gridCol>
              </a:tblGrid>
              <a:tr h="247650">
                <a:tc>
                  <a:txBody>
                    <a:bodyPr/>
                    <a:lstStyle/>
                    <a:p>
                      <a:r>
                        <a:rPr lang="en-US" sz="14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|V|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|E|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Diameter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382254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r>
                        <a:rPr lang="en-US" sz="1400" dirty="0"/>
                        <a:t>RMAT27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2147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synthetic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259451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r>
                        <a:rPr lang="en-US" sz="1400" dirty="0"/>
                        <a:t>RMAT30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1074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17180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synthetic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030874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r>
                        <a:rPr lang="en-US" sz="1400" dirty="0"/>
                        <a:t>URAN27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2147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uniform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synthetic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8751508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r>
                        <a:rPr lang="en-US" sz="1400" dirty="0"/>
                        <a:t>Twitter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1468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1459160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r>
                        <a:rPr lang="en-US" sz="1400" dirty="0"/>
                        <a:t>Sk2005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1949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7264886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r>
                        <a:rPr lang="en-US" sz="1400" dirty="0"/>
                        <a:t>Friendster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1806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757915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r>
                        <a:rPr lang="en-US" sz="1400" dirty="0"/>
                        <a:t>Hyperlink14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1727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64422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790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0395101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2D6E8CC-5A63-A919-797F-BC782EAA57AD}"/>
              </a:ext>
            </a:extLst>
          </p:cNvPr>
          <p:cNvSpPr txBox="1">
            <a:spLocks/>
          </p:cNvSpPr>
          <p:nvPr/>
        </p:nvSpPr>
        <p:spPr>
          <a:xfrm>
            <a:off x="6705600" y="1524000"/>
            <a:ext cx="4953000" cy="2819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Algorithms</a:t>
            </a:r>
          </a:p>
          <a:p>
            <a:pPr lvl="1"/>
            <a:r>
              <a:rPr lang="en-US" sz="2000" dirty="0"/>
              <a:t>Breadth-first search (BFS)</a:t>
            </a:r>
          </a:p>
          <a:p>
            <a:pPr lvl="1"/>
            <a:r>
              <a:rPr lang="en-US" sz="2000" dirty="0"/>
              <a:t>PageRank (PR)</a:t>
            </a:r>
          </a:p>
          <a:p>
            <a:pPr lvl="1"/>
            <a:r>
              <a:rPr lang="en-US" sz="2000" dirty="0"/>
              <a:t>Weakly Connected Components (WCC)</a:t>
            </a:r>
          </a:p>
          <a:p>
            <a:pPr lvl="1"/>
            <a:r>
              <a:rPr lang="en-US" sz="2000" dirty="0"/>
              <a:t>Sparse Matrix-Vector Multiplication (</a:t>
            </a:r>
            <a:r>
              <a:rPr lang="en-US" sz="2000" dirty="0" err="1"/>
              <a:t>SpMV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Betweenness Centrality (BC)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87F8D9-BF36-0272-65C2-85FCF6A5CA2D}"/>
              </a:ext>
            </a:extLst>
          </p:cNvPr>
          <p:cNvSpPr txBox="1"/>
          <p:nvPr/>
        </p:nvSpPr>
        <p:spPr>
          <a:xfrm>
            <a:off x="4502426" y="1749623"/>
            <a:ext cx="1974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(|V|, |E| in millions)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BF43B3-29E3-762A-83A5-BC3E4C9DFD1E}"/>
              </a:ext>
            </a:extLst>
          </p:cNvPr>
          <p:cNvSpPr txBox="1">
            <a:spLocks/>
          </p:cNvSpPr>
          <p:nvPr/>
        </p:nvSpPr>
        <p:spPr>
          <a:xfrm>
            <a:off x="6710680" y="4696911"/>
            <a:ext cx="5115560" cy="161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Comparison</a:t>
            </a:r>
          </a:p>
          <a:p>
            <a:pPr lvl="1"/>
            <a:r>
              <a:rPr lang="en-US" sz="2000" dirty="0" err="1"/>
              <a:t>FlashGraph</a:t>
            </a:r>
            <a:r>
              <a:rPr lang="en-US" sz="2000" dirty="0"/>
              <a:t> </a:t>
            </a:r>
            <a:r>
              <a:rPr lang="en-US" sz="1400" dirty="0"/>
              <a:t>[Zheng, et al. FAST 15]</a:t>
            </a:r>
            <a:endParaRPr lang="en-US" sz="2000" dirty="0"/>
          </a:p>
          <a:p>
            <a:pPr lvl="1"/>
            <a:r>
              <a:rPr lang="en-US" sz="2000" dirty="0"/>
              <a:t>Graphene </a:t>
            </a:r>
            <a:r>
              <a:rPr lang="en-US" sz="1400" dirty="0"/>
              <a:t>[Liu, et al. FAST 17]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8D3AC11-D1BA-9230-9CAE-3A117F03E215}"/>
              </a:ext>
            </a:extLst>
          </p:cNvPr>
          <p:cNvSpPr txBox="1">
            <a:spLocks/>
          </p:cNvSpPr>
          <p:nvPr/>
        </p:nvSpPr>
        <p:spPr>
          <a:xfrm>
            <a:off x="609600" y="4696912"/>
            <a:ext cx="6601460" cy="1618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Test machine</a:t>
            </a:r>
          </a:p>
          <a:p>
            <a:pPr lvl="1"/>
            <a:r>
              <a:rPr lang="en-US" sz="2000" dirty="0"/>
              <a:t>20 cores </a:t>
            </a:r>
            <a:r>
              <a:rPr lang="en-US" sz="1400" dirty="0"/>
              <a:t>(Intel Xeon Gold 6230 processor, 2.1 GHz)</a:t>
            </a:r>
            <a:endParaRPr lang="en-US" sz="2000" dirty="0"/>
          </a:p>
          <a:p>
            <a:pPr lvl="1"/>
            <a:r>
              <a:rPr lang="en-US" sz="2000" dirty="0"/>
              <a:t>96GB DRAM, </a:t>
            </a:r>
            <a:r>
              <a:rPr lang="en-US" sz="2000" dirty="0">
                <a:solidFill>
                  <a:srgbClr val="0432FF"/>
                </a:solidFill>
              </a:rPr>
              <a:t>960GB Intel Optane SSD </a:t>
            </a:r>
            <a:r>
              <a:rPr lang="en-US" sz="1400" dirty="0">
                <a:solidFill>
                  <a:srgbClr val="0432FF"/>
                </a:solidFill>
              </a:rPr>
              <a:t>(DC 4800X)</a:t>
            </a:r>
          </a:p>
        </p:txBody>
      </p:sp>
    </p:spTree>
    <p:extLst>
      <p:ext uri="{BB962C8B-B14F-4D97-AF65-F5344CB8AC3E}">
        <p14:creationId xmlns:p14="http://schemas.microsoft.com/office/powerpoint/2010/main" val="3135100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153BB-3FD7-6A46-92F5-17695A8F0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/>
          <a:lstStyle/>
          <a:p>
            <a:r>
              <a:rPr lang="en-US" sz="3600" dirty="0"/>
              <a:t>Big Graph Processing Challenges</a:t>
            </a: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193F4EDB-119D-84B0-F997-61288DBDAA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991" y="3730752"/>
            <a:ext cx="2328574" cy="17330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A57E45C-AA41-C0CE-97E5-6E48E7E224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900" y="3779504"/>
            <a:ext cx="1626391" cy="1635566"/>
          </a:xfrm>
          <a:prstGeom prst="rect">
            <a:avLst/>
          </a:prstGeom>
        </p:spPr>
      </p:pic>
      <p:pic>
        <p:nvPicPr>
          <p:cNvPr id="13" name="Picture 12" descr="Logo, company name&#10;&#10;Description automatically generated">
            <a:extLst>
              <a:ext uri="{FF2B5EF4-FFF2-40B4-BE49-F238E27FC236}">
                <a16:creationId xmlns:a16="http://schemas.microsoft.com/office/drawing/2014/main" id="{9DA0E9E6-3581-6B40-F1D8-E6E1AA1B61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521" y="3745474"/>
            <a:ext cx="1449891" cy="815564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7D9D45FB-1E19-9F94-7FE6-6DC132D06F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585" y="3821055"/>
            <a:ext cx="1181160" cy="664403"/>
          </a:xfrm>
          <a:prstGeom prst="rect">
            <a:avLst/>
          </a:prstGeom>
        </p:spPr>
      </p:pic>
      <p:pic>
        <p:nvPicPr>
          <p:cNvPr id="17" name="Picture 16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E000D3F7-8928-7579-4BDD-341EF36A34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204" y="4669783"/>
            <a:ext cx="693763" cy="611379"/>
          </a:xfrm>
          <a:prstGeom prst="rect">
            <a:avLst/>
          </a:prstGeom>
        </p:spPr>
      </p:pic>
      <p:pic>
        <p:nvPicPr>
          <p:cNvPr id="20" name="Picture 19" descr="Logo, company name&#10;&#10;Description automatically generated">
            <a:extLst>
              <a:ext uri="{FF2B5EF4-FFF2-40B4-BE49-F238E27FC236}">
                <a16:creationId xmlns:a16="http://schemas.microsoft.com/office/drawing/2014/main" id="{1CC0D993-F05B-569A-3C52-FD28B57C6E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124" y="4543869"/>
            <a:ext cx="815563" cy="815563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CF997EB2-0A96-2B4D-ECD7-9BDC172BC44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989" y="4597287"/>
            <a:ext cx="1155309" cy="72206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F9652E4-BAA6-7407-E062-A7ACFFB55725}"/>
              </a:ext>
            </a:extLst>
          </p:cNvPr>
          <p:cNvSpPr txBox="1"/>
          <p:nvPr/>
        </p:nvSpPr>
        <p:spPr>
          <a:xfrm>
            <a:off x="1685014" y="3282922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Social networks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8C1ACC1-D9AB-A416-C471-C4507058E139}"/>
              </a:ext>
            </a:extLst>
          </p:cNvPr>
          <p:cNvSpPr txBox="1"/>
          <p:nvPr/>
        </p:nvSpPr>
        <p:spPr>
          <a:xfrm>
            <a:off x="4830532" y="3282922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Internet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212E3A3-3378-FDD4-5377-936CE3EBA521}"/>
              </a:ext>
            </a:extLst>
          </p:cNvPr>
          <p:cNvSpPr txBox="1"/>
          <p:nvPr/>
        </p:nvSpPr>
        <p:spPr>
          <a:xfrm>
            <a:off x="8310494" y="3282922"/>
            <a:ext cx="1745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Brain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99A2AA4-9DA7-FB5E-2914-DB19997B821D}"/>
              </a:ext>
            </a:extLst>
          </p:cNvPr>
          <p:cNvSpPr txBox="1"/>
          <p:nvPr/>
        </p:nvSpPr>
        <p:spPr>
          <a:xfrm>
            <a:off x="1439372" y="5513930"/>
            <a:ext cx="3437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i="1" dirty="0">
                <a:solidFill>
                  <a:srgbClr val="0432FF"/>
                </a:solidFill>
              </a:rPr>
              <a:t>1 billion </a:t>
            </a:r>
            <a:r>
              <a:rPr lang="en-US" i="1" dirty="0">
                <a:solidFill>
                  <a:srgbClr val="0432FF"/>
                </a:solidFill>
              </a:rPr>
              <a:t>nodes</a:t>
            </a:r>
          </a:p>
          <a:p>
            <a:pPr algn="ctr"/>
            <a:r>
              <a:rPr lang="en-US" sz="1800" i="1" dirty="0">
                <a:solidFill>
                  <a:srgbClr val="0432FF"/>
                </a:solidFill>
              </a:rPr>
              <a:t>100 billion edges</a:t>
            </a:r>
            <a:endParaRPr lang="en-US" dirty="0">
              <a:solidFill>
                <a:srgbClr val="0432FF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009838D-D516-D5CC-A6EA-7E8D821840F2}"/>
              </a:ext>
            </a:extLst>
          </p:cNvPr>
          <p:cNvSpPr txBox="1"/>
          <p:nvPr/>
        </p:nvSpPr>
        <p:spPr>
          <a:xfrm>
            <a:off x="4483418" y="5525869"/>
            <a:ext cx="3437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i="1" dirty="0">
                <a:solidFill>
                  <a:srgbClr val="0432FF"/>
                </a:solidFill>
              </a:rPr>
              <a:t>50 billion nodes</a:t>
            </a:r>
            <a:endParaRPr lang="en-US" i="1" dirty="0">
              <a:solidFill>
                <a:srgbClr val="0432FF"/>
              </a:solidFill>
            </a:endParaRPr>
          </a:p>
          <a:p>
            <a:pPr algn="ctr"/>
            <a:r>
              <a:rPr lang="en-US" sz="1800" i="1" dirty="0">
                <a:solidFill>
                  <a:srgbClr val="0432FF"/>
                </a:solidFill>
              </a:rPr>
              <a:t>1 trillion edges</a:t>
            </a:r>
            <a:endParaRPr lang="en-US" dirty="0">
              <a:solidFill>
                <a:srgbClr val="0432FF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A9441E3-1E53-DDE1-1BCE-423314C24B7C}"/>
              </a:ext>
            </a:extLst>
          </p:cNvPr>
          <p:cNvSpPr txBox="1"/>
          <p:nvPr/>
        </p:nvSpPr>
        <p:spPr>
          <a:xfrm>
            <a:off x="7315200" y="5511832"/>
            <a:ext cx="36438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i="1" dirty="0">
                <a:solidFill>
                  <a:srgbClr val="0432FF"/>
                </a:solidFill>
              </a:rPr>
              <a:t>100 billion nodes</a:t>
            </a:r>
          </a:p>
          <a:p>
            <a:pPr algn="ctr"/>
            <a:r>
              <a:rPr lang="en-US" sz="1800" i="1" dirty="0">
                <a:solidFill>
                  <a:srgbClr val="0432FF"/>
                </a:solidFill>
              </a:rPr>
              <a:t>100 trillion edges</a:t>
            </a:r>
            <a:endParaRPr lang="en-US" dirty="0">
              <a:solidFill>
                <a:srgbClr val="0432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8D389-F4E3-FC69-9881-61619CE64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3998"/>
            <a:ext cx="10820400" cy="1423081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Numerous</a:t>
            </a:r>
            <a:r>
              <a:rPr lang="ko-KR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big</a:t>
            </a:r>
            <a:r>
              <a:rPr lang="ko-KR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graphs</a:t>
            </a:r>
            <a:r>
              <a:rPr lang="ko-KR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are</a:t>
            </a:r>
            <a:r>
              <a:rPr lang="ko-KR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Calibri" panose="020F0502020204030204" pitchFamily="34" charset="0"/>
              </a:rPr>
              <a:t>available for interesting discovery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 graph processing system must be easy to use for practitioners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 graph processing system must scale to process big graphs</a:t>
            </a:r>
          </a:p>
          <a:p>
            <a:endParaRPr lang="en-US" altLang="ko-K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850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D3B4762E-605F-B774-6CEE-A0E03A160A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8512361"/>
              </p:ext>
            </p:extLst>
          </p:nvPr>
        </p:nvGraphicFramePr>
        <p:xfrm>
          <a:off x="8001000" y="2133600"/>
          <a:ext cx="3474720" cy="3108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053B4149-ABE2-02E2-A26E-B7EC59E76E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0675366"/>
              </p:ext>
            </p:extLst>
          </p:nvPr>
        </p:nvGraphicFramePr>
        <p:xfrm>
          <a:off x="4349750" y="2133600"/>
          <a:ext cx="3474720" cy="3108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442D96CF-8D97-6B8F-6EEB-2943B13D153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3787223"/>
              </p:ext>
            </p:extLst>
          </p:nvPr>
        </p:nvGraphicFramePr>
        <p:xfrm>
          <a:off x="685800" y="2133600"/>
          <a:ext cx="3474720" cy="3108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F532ADE-FB76-6B41-01F1-1DC172FE8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Performance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61C35-72B8-D941-74C0-79E1E3C32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524000"/>
            <a:ext cx="10492181" cy="5257800"/>
          </a:xfrm>
        </p:spPr>
        <p:txBody>
          <a:bodyPr>
            <a:normAutofit/>
          </a:bodyPr>
          <a:lstStyle/>
          <a:p>
            <a:r>
              <a:rPr lang="en-US" sz="2400" dirty="0"/>
              <a:t>Blaze significantly outperforms </a:t>
            </a:r>
            <a:r>
              <a:rPr lang="en-US" sz="2400" dirty="0" err="1"/>
              <a:t>FlashGraph</a:t>
            </a:r>
            <a:r>
              <a:rPr lang="en-US" sz="2400" dirty="0"/>
              <a:t>, Graphene on various graphs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4D8F0-54C2-D27A-FDA8-8ACE72AE0E20}"/>
              </a:ext>
            </a:extLst>
          </p:cNvPr>
          <p:cNvCxnSpPr>
            <a:cxnSpLocks/>
          </p:cNvCxnSpPr>
          <p:nvPr/>
        </p:nvCxnSpPr>
        <p:spPr>
          <a:xfrm>
            <a:off x="1285607" y="4313664"/>
            <a:ext cx="2687656" cy="0"/>
          </a:xfrm>
          <a:prstGeom prst="line">
            <a:avLst/>
          </a:prstGeom>
          <a:ln w="12700">
            <a:solidFill>
              <a:srgbClr val="0432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C6C936C-514C-93BD-1DAA-84A91369ADFA}"/>
              </a:ext>
            </a:extLst>
          </p:cNvPr>
          <p:cNvSpPr txBox="1"/>
          <p:nvPr/>
        </p:nvSpPr>
        <p:spPr>
          <a:xfrm>
            <a:off x="788393" y="5312063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URAN27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E090A0-6E00-C5B0-C1CF-F6F49B254998}"/>
              </a:ext>
            </a:extLst>
          </p:cNvPr>
          <p:cNvSpPr txBox="1"/>
          <p:nvPr/>
        </p:nvSpPr>
        <p:spPr>
          <a:xfrm>
            <a:off x="2701366" y="2569859"/>
            <a:ext cx="4473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7.2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5D9D3F-9147-B7B8-EA63-2A5C0D222697}"/>
              </a:ext>
            </a:extLst>
          </p:cNvPr>
          <p:cNvSpPr txBox="1"/>
          <p:nvPr/>
        </p:nvSpPr>
        <p:spPr>
          <a:xfrm>
            <a:off x="4398944" y="5312063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RMAT30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E1216F-F0DC-C0AA-E46F-E2BDD7284974}"/>
              </a:ext>
            </a:extLst>
          </p:cNvPr>
          <p:cNvSpPr txBox="1"/>
          <p:nvPr/>
        </p:nvSpPr>
        <p:spPr>
          <a:xfrm>
            <a:off x="8009496" y="5312063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Twitter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A8E737-8337-51DB-D305-5FE51AE9BBFC}"/>
              </a:ext>
            </a:extLst>
          </p:cNvPr>
          <p:cNvCxnSpPr>
            <a:cxnSpLocks/>
          </p:cNvCxnSpPr>
          <p:nvPr/>
        </p:nvCxnSpPr>
        <p:spPr>
          <a:xfrm>
            <a:off x="4900780" y="4313664"/>
            <a:ext cx="2687656" cy="0"/>
          </a:xfrm>
          <a:prstGeom prst="line">
            <a:avLst/>
          </a:prstGeom>
          <a:ln w="12700">
            <a:solidFill>
              <a:srgbClr val="0432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413DB54-0EC2-5C8A-6E2E-4745E47FCBA1}"/>
              </a:ext>
            </a:extLst>
          </p:cNvPr>
          <p:cNvCxnSpPr>
            <a:cxnSpLocks/>
          </p:cNvCxnSpPr>
          <p:nvPr/>
        </p:nvCxnSpPr>
        <p:spPr>
          <a:xfrm>
            <a:off x="8514837" y="4313664"/>
            <a:ext cx="2687656" cy="0"/>
          </a:xfrm>
          <a:prstGeom prst="line">
            <a:avLst/>
          </a:prstGeom>
          <a:ln w="12700">
            <a:solidFill>
              <a:srgbClr val="0432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B17B213-B638-8272-B1AE-E5AFBFD4A81D}"/>
              </a:ext>
            </a:extLst>
          </p:cNvPr>
          <p:cNvSpPr txBox="1"/>
          <p:nvPr/>
        </p:nvSpPr>
        <p:spPr>
          <a:xfrm>
            <a:off x="5247152" y="2569859"/>
            <a:ext cx="525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8.3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41815E6-5095-6010-28FB-E7397C0FA042}"/>
              </a:ext>
            </a:extLst>
          </p:cNvPr>
          <p:cNvSpPr txBox="1"/>
          <p:nvPr/>
        </p:nvSpPr>
        <p:spPr>
          <a:xfrm>
            <a:off x="788393" y="5710535"/>
            <a:ext cx="3474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432FF"/>
                </a:solidFill>
              </a:rPr>
              <a:t>Uniform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A9B102F-F8E2-45D7-6DA4-2C0E5E165179}"/>
              </a:ext>
            </a:extLst>
          </p:cNvPr>
          <p:cNvSpPr txBox="1"/>
          <p:nvPr/>
        </p:nvSpPr>
        <p:spPr>
          <a:xfrm>
            <a:off x="4398944" y="5710535"/>
            <a:ext cx="3474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432FF"/>
                </a:solidFill>
              </a:rPr>
              <a:t>Power-law, synthetic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BFB8EE3-14F5-6556-9333-20075B6BD7B5}"/>
              </a:ext>
            </a:extLst>
          </p:cNvPr>
          <p:cNvSpPr txBox="1"/>
          <p:nvPr/>
        </p:nvSpPr>
        <p:spPr>
          <a:xfrm>
            <a:off x="8009496" y="5708303"/>
            <a:ext cx="3474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432FF"/>
                </a:solidFill>
              </a:rPr>
              <a:t>Power-law, real-world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8BB32FC-E4A3-58D0-A66B-3ACD2F2F24BD}"/>
              </a:ext>
            </a:extLst>
          </p:cNvPr>
          <p:cNvCxnSpPr>
            <a:cxnSpLocks/>
          </p:cNvCxnSpPr>
          <p:nvPr/>
        </p:nvCxnSpPr>
        <p:spPr>
          <a:xfrm flipV="1">
            <a:off x="609600" y="3581400"/>
            <a:ext cx="0" cy="1386840"/>
          </a:xfrm>
          <a:prstGeom prst="straightConnector1">
            <a:avLst/>
          </a:prstGeom>
          <a:ln w="28575">
            <a:solidFill>
              <a:srgbClr val="0432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0BF3949-5674-F048-9E6E-8262ABF1BAFC}"/>
              </a:ext>
            </a:extLst>
          </p:cNvPr>
          <p:cNvSpPr txBox="1"/>
          <p:nvPr/>
        </p:nvSpPr>
        <p:spPr>
          <a:xfrm>
            <a:off x="-42404" y="5035064"/>
            <a:ext cx="1320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432FF"/>
                </a:solidFill>
              </a:rPr>
              <a:t>higher is better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5D9775-0ABF-A455-7AF3-1539E50E9093}"/>
              </a:ext>
            </a:extLst>
          </p:cNvPr>
          <p:cNvSpPr txBox="1"/>
          <p:nvPr/>
        </p:nvSpPr>
        <p:spPr>
          <a:xfrm>
            <a:off x="5872431" y="2569859"/>
            <a:ext cx="525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13.6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33A407-A189-19D4-E387-7B91DD741B78}"/>
              </a:ext>
            </a:extLst>
          </p:cNvPr>
          <p:cNvSpPr txBox="1"/>
          <p:nvPr/>
        </p:nvSpPr>
        <p:spPr>
          <a:xfrm>
            <a:off x="6412014" y="2569859"/>
            <a:ext cx="525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6.2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0E9FB0-86AA-4237-03A0-039ADBC243F9}"/>
              </a:ext>
            </a:extLst>
          </p:cNvPr>
          <p:cNvSpPr txBox="1"/>
          <p:nvPr/>
        </p:nvSpPr>
        <p:spPr>
          <a:xfrm>
            <a:off x="3636377" y="4636337"/>
            <a:ext cx="238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BA4BB3-EABF-12A3-E0E5-0F791ADB4A11}"/>
              </a:ext>
            </a:extLst>
          </p:cNvPr>
          <p:cNvSpPr txBox="1"/>
          <p:nvPr/>
        </p:nvSpPr>
        <p:spPr>
          <a:xfrm>
            <a:off x="7299975" y="4633451"/>
            <a:ext cx="238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CBDF66-FB55-DEC9-B8CD-3AE4FBE5C1CE}"/>
              </a:ext>
            </a:extLst>
          </p:cNvPr>
          <p:cNvSpPr txBox="1"/>
          <p:nvPr/>
        </p:nvSpPr>
        <p:spPr>
          <a:xfrm>
            <a:off x="10939555" y="4631407"/>
            <a:ext cx="238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FFD15F-B895-BCC0-5AFE-69B914A879F0}"/>
              </a:ext>
            </a:extLst>
          </p:cNvPr>
          <p:cNvSpPr txBox="1"/>
          <p:nvPr/>
        </p:nvSpPr>
        <p:spPr>
          <a:xfrm>
            <a:off x="9875940" y="2539081"/>
            <a:ext cx="1599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X </a:t>
            </a:r>
            <a:r>
              <a:rPr lang="en-US" sz="1400" dirty="0"/>
              <a:t>: not available</a:t>
            </a:r>
          </a:p>
        </p:txBody>
      </p:sp>
    </p:spTree>
    <p:extLst>
      <p:ext uri="{BB962C8B-B14F-4D97-AF65-F5344CB8AC3E}">
        <p14:creationId xmlns:p14="http://schemas.microsoft.com/office/powerpoint/2010/main" val="9499603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8D41F-10C1-5DA2-9B13-F2A019E6F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IO Bandwidth Utilization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FBDCC-ED03-AFDF-F50C-4660C6675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3999"/>
            <a:ext cx="10972800" cy="990589"/>
          </a:xfrm>
        </p:spPr>
        <p:txBody>
          <a:bodyPr>
            <a:normAutofit/>
          </a:bodyPr>
          <a:lstStyle/>
          <a:p>
            <a:r>
              <a:rPr lang="en-US" sz="2400" dirty="0"/>
              <a:t>Unlike existing systems, Blaze almost fully saturates an Optane SSD</a:t>
            </a:r>
          </a:p>
          <a:p>
            <a:r>
              <a:rPr lang="en-US" sz="2400" dirty="0"/>
              <a:t>Blaze achieves this even on power-law graphs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8AF87617-1702-F302-5206-1362EDAD23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3379054"/>
              </p:ext>
            </p:extLst>
          </p:nvPr>
        </p:nvGraphicFramePr>
        <p:xfrm>
          <a:off x="685800" y="2514600"/>
          <a:ext cx="10668000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F0398BB-2519-7FF8-EC72-221C32608AFD}"/>
              </a:ext>
            </a:extLst>
          </p:cNvPr>
          <p:cNvCxnSpPr>
            <a:cxnSpLocks/>
          </p:cNvCxnSpPr>
          <p:nvPr/>
        </p:nvCxnSpPr>
        <p:spPr>
          <a:xfrm>
            <a:off x="1600200" y="3352800"/>
            <a:ext cx="9601200" cy="0"/>
          </a:xfrm>
          <a:prstGeom prst="line">
            <a:avLst/>
          </a:prstGeom>
          <a:ln w="12700">
            <a:solidFill>
              <a:srgbClr val="0432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75CDF91-BB56-2B1C-913B-A333EBFEC2AF}"/>
              </a:ext>
            </a:extLst>
          </p:cNvPr>
          <p:cNvSpPr txBox="1"/>
          <p:nvPr/>
        </p:nvSpPr>
        <p:spPr>
          <a:xfrm>
            <a:off x="1600200" y="3083832"/>
            <a:ext cx="2368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0432FF"/>
                </a:solidFill>
              </a:rPr>
              <a:t>Optane SSD BW = 2.6 GB/s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DA948E-10AD-E30D-3145-E5C20B894CA6}"/>
              </a:ext>
            </a:extLst>
          </p:cNvPr>
          <p:cNvSpPr txBox="1"/>
          <p:nvPr/>
        </p:nvSpPr>
        <p:spPr>
          <a:xfrm rot="16200000">
            <a:off x="10605901" y="5206346"/>
            <a:ext cx="584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OOM</a:t>
            </a:r>
          </a:p>
        </p:txBody>
      </p:sp>
    </p:spTree>
    <p:extLst>
      <p:ext uri="{BB962C8B-B14F-4D97-AF65-F5344CB8AC3E}">
        <p14:creationId xmlns:p14="http://schemas.microsoft.com/office/powerpoint/2010/main" val="2882460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9D713-25C3-472B-A692-714D45688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6DD62-E360-AEFF-146B-277CB40C1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4000"/>
            <a:ext cx="11201400" cy="2590800"/>
          </a:xfrm>
        </p:spPr>
        <p:txBody>
          <a:bodyPr>
            <a:normAutofit/>
          </a:bodyPr>
          <a:lstStyle/>
          <a:p>
            <a:r>
              <a:rPr lang="en-US" sz="2400" dirty="0"/>
              <a:t>Fast graph processing on fast SSDs require low computation overhead</a:t>
            </a:r>
          </a:p>
          <a:p>
            <a:r>
              <a:rPr lang="en-US" sz="2400" dirty="0"/>
              <a:t>Achieving this on power-law graph is challenging with existing techniques</a:t>
            </a:r>
          </a:p>
          <a:p>
            <a:r>
              <a:rPr lang="en-US" sz="2400" dirty="0"/>
              <a:t>Blaze solves this with </a:t>
            </a:r>
            <a:r>
              <a:rPr lang="en-US" sz="2400" dirty="0">
                <a:solidFill>
                  <a:schemeClr val="accent4"/>
                </a:solidFill>
              </a:rPr>
              <a:t>lightweight, binning-based graph computation called Online Binning</a:t>
            </a:r>
          </a:p>
          <a:p>
            <a:r>
              <a:rPr lang="en-US" sz="2400" dirty="0"/>
              <a:t>Blaze provides </a:t>
            </a:r>
            <a:r>
              <a:rPr lang="en-US" sz="2400" dirty="0">
                <a:solidFill>
                  <a:schemeClr val="accent4"/>
                </a:solidFill>
              </a:rPr>
              <a:t>easy API</a:t>
            </a:r>
            <a:r>
              <a:rPr lang="en-US" sz="2400" dirty="0"/>
              <a:t> for writing efficient out-of-core graph algorithms in succinct ways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7B8E20-2DAF-5B51-C9E5-9A0E5DF07E0E}"/>
              </a:ext>
            </a:extLst>
          </p:cNvPr>
          <p:cNvSpPr txBox="1"/>
          <p:nvPr/>
        </p:nvSpPr>
        <p:spPr>
          <a:xfrm>
            <a:off x="838200" y="4475990"/>
            <a:ext cx="10744200" cy="11430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Source code and examples: </a:t>
            </a:r>
            <a:r>
              <a:rPr lang="en-US" sz="2400" dirty="0">
                <a:hlinkClick r:id="rId3"/>
              </a:rPr>
              <a:t>https://github.com/NVSL/blaze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Contact: </a:t>
            </a:r>
            <a:r>
              <a:rPr lang="en-US" sz="2400" dirty="0">
                <a:hlinkClick r:id="rId4"/>
              </a:rPr>
              <a:t>juno@eng.ucsd.edu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55243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DDBEC-4F6F-C294-66D1-DC1098F24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Why Scale with SSDs, Not Memory?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67E08-73D9-1A0C-1765-4DD273F2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3999"/>
            <a:ext cx="10972800" cy="383482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SSD is cheaper and larger than memory	</a:t>
            </a:r>
            <a:r>
              <a:rPr lang="en-US" sz="24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Low cost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SSD consumes less power than memory	</a:t>
            </a:r>
            <a:r>
              <a:rPr lang="en-US" sz="24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Energy-efficient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Modern SSDs offer high performance	</a:t>
            </a:r>
            <a:r>
              <a:rPr lang="en-US" sz="2400" dirty="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Reduced performance gap with DRAM</a:t>
            </a: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7" name="Table 23">
            <a:extLst>
              <a:ext uri="{FF2B5EF4-FFF2-40B4-BE49-F238E27FC236}">
                <a16:creationId xmlns:a16="http://schemas.microsoft.com/office/drawing/2014/main" id="{8434BA52-F2CB-D359-FFB8-A357BC9117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767246"/>
              </p:ext>
            </p:extLst>
          </p:nvPr>
        </p:nvGraphicFramePr>
        <p:xfrm>
          <a:off x="1028700" y="3048000"/>
          <a:ext cx="101346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8025">
                  <a:extLst>
                    <a:ext uri="{9D8B030D-6E8A-4147-A177-3AD203B41FA5}">
                      <a16:colId xmlns:a16="http://schemas.microsoft.com/office/drawing/2014/main" val="3009926217"/>
                    </a:ext>
                  </a:extLst>
                </a:gridCol>
                <a:gridCol w="2494085">
                  <a:extLst>
                    <a:ext uri="{9D8B030D-6E8A-4147-A177-3AD203B41FA5}">
                      <a16:colId xmlns:a16="http://schemas.microsoft.com/office/drawing/2014/main" val="2057321282"/>
                    </a:ext>
                  </a:extLst>
                </a:gridCol>
                <a:gridCol w="2390165">
                  <a:extLst>
                    <a:ext uri="{9D8B030D-6E8A-4147-A177-3AD203B41FA5}">
                      <a16:colId xmlns:a16="http://schemas.microsoft.com/office/drawing/2014/main" val="3672834261"/>
                    </a:ext>
                  </a:extLst>
                </a:gridCol>
                <a:gridCol w="2182325">
                  <a:extLst>
                    <a:ext uri="{9D8B030D-6E8A-4147-A177-3AD203B41FA5}">
                      <a16:colId xmlns:a16="http://schemas.microsoft.com/office/drawing/2014/main" val="1992694351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r>
                        <a:rPr lang="en-US" sz="2000" dirty="0"/>
                        <a:t>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Model (Year)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Seq. 4kB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Rand. 4kB 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76676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000" dirty="0"/>
                        <a:t>Intel Optane SSD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DC P4800X (2017)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2600 MB/s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2360 MB/s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17226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000" dirty="0"/>
                        <a:t>Samsung Z-NAND SSD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983 ZET (2018)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3400 MB/s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3072 MB/s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961383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2000" dirty="0"/>
                        <a:t>Samsung V-NAND SSD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980 Pro (2020)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3500 MB/s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2827 MB/s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73047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89878CD-96A3-3369-1637-66AD1F62D84B}"/>
              </a:ext>
            </a:extLst>
          </p:cNvPr>
          <p:cNvSpPr txBox="1"/>
          <p:nvPr/>
        </p:nvSpPr>
        <p:spPr>
          <a:xfrm>
            <a:off x="423139" y="5237162"/>
            <a:ext cx="113457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0B050"/>
                </a:solidFill>
              </a:rPr>
              <a:t>Economical but performant graph processing is possible</a:t>
            </a:r>
          </a:p>
        </p:txBody>
      </p:sp>
    </p:spTree>
    <p:extLst>
      <p:ext uri="{BB962C8B-B14F-4D97-AF65-F5344CB8AC3E}">
        <p14:creationId xmlns:p14="http://schemas.microsoft.com/office/powerpoint/2010/main" val="277038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4EE73-C921-42FC-A9A5-21941208B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Designing SSD-based Graph Processing System</a:t>
            </a:r>
          </a:p>
        </p:txBody>
      </p:sp>
      <p:sp>
        <p:nvSpPr>
          <p:cNvPr id="112" name="Content Placeholder 2">
            <a:extLst>
              <a:ext uri="{FF2B5EF4-FFF2-40B4-BE49-F238E27FC236}">
                <a16:creationId xmlns:a16="http://schemas.microsoft.com/office/drawing/2014/main" id="{FD033C35-8872-E88B-FDD7-F18D0E89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4000"/>
            <a:ext cx="11201400" cy="3886200"/>
          </a:xfrm>
        </p:spPr>
        <p:txBody>
          <a:bodyPr>
            <a:no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Challenges</a:t>
            </a:r>
          </a:p>
          <a:p>
            <a:pPr lvl="1"/>
            <a:r>
              <a:rPr lang="en-US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Minimize IO</a:t>
            </a:r>
          </a:p>
          <a:p>
            <a:pPr lvl="1"/>
            <a:r>
              <a:rPr lang="en-US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Maximize IO bandwidth</a:t>
            </a:r>
          </a:p>
          <a:p>
            <a:pPr lvl="1"/>
            <a:r>
              <a:rPr lang="en-US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Load balance among cores and SSDs</a:t>
            </a:r>
          </a:p>
          <a:p>
            <a:endParaRPr lang="en-US" altLang="ko-K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sz="2800" dirty="0">
                <a:latin typeface="Calibri" panose="020F0502020204030204" pitchFamily="34" charset="0"/>
                <a:cs typeface="Calibri" panose="020F0502020204030204" pitchFamily="34" charset="0"/>
              </a:rPr>
              <a:t>Opportunity</a:t>
            </a:r>
          </a:p>
          <a:p>
            <a:pPr lvl="1"/>
            <a:r>
              <a:rPr lang="en-US" altLang="ko-KR" sz="24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 bandwidth, fast random IO of modern SSDs</a:t>
            </a:r>
            <a:endParaRPr lang="en-US" sz="24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D57028-1C16-2459-D8D0-CFC7F25995B4}"/>
              </a:ext>
            </a:extLst>
          </p:cNvPr>
          <p:cNvSpPr txBox="1"/>
          <p:nvPr/>
        </p:nvSpPr>
        <p:spPr>
          <a:xfrm>
            <a:off x="304800" y="5181600"/>
            <a:ext cx="1158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00B050"/>
                </a:solidFill>
              </a:rPr>
              <a:t>Goal: Build a new graph processing system</a:t>
            </a:r>
          </a:p>
          <a:p>
            <a:pPr algn="ctr"/>
            <a:r>
              <a:rPr lang="en-US" sz="3000" dirty="0">
                <a:solidFill>
                  <a:srgbClr val="00B050"/>
                </a:solidFill>
              </a:rPr>
              <a:t>that best leverages modern SSDs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A9AA983-215D-20F9-5D2E-5E1ACA38A6FB}"/>
              </a:ext>
            </a:extLst>
          </p:cNvPr>
          <p:cNvGrpSpPr/>
          <p:nvPr/>
        </p:nvGrpSpPr>
        <p:grpSpPr>
          <a:xfrm>
            <a:off x="6210300" y="2061001"/>
            <a:ext cx="5372100" cy="1761961"/>
            <a:chOff x="6210300" y="2061001"/>
            <a:chExt cx="5372100" cy="1761961"/>
          </a:xfrm>
        </p:grpSpPr>
        <p:sp>
          <p:nvSpPr>
            <p:cNvPr id="5" name="Right Brace 4">
              <a:extLst>
                <a:ext uri="{FF2B5EF4-FFF2-40B4-BE49-F238E27FC236}">
                  <a16:creationId xmlns:a16="http://schemas.microsoft.com/office/drawing/2014/main" id="{0322FC8F-638A-F795-4B78-3695FC72F6E8}"/>
                </a:ext>
              </a:extLst>
            </p:cNvPr>
            <p:cNvSpPr/>
            <p:nvPr/>
          </p:nvSpPr>
          <p:spPr>
            <a:xfrm>
              <a:off x="6210300" y="2061001"/>
              <a:ext cx="381000" cy="1215600"/>
            </a:xfrm>
            <a:prstGeom prst="rightBrac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7CA5B2A-A5E5-C812-2972-64B9FCF6C461}"/>
                </a:ext>
              </a:extLst>
            </p:cNvPr>
            <p:cNvSpPr txBox="1"/>
            <p:nvPr/>
          </p:nvSpPr>
          <p:spPr>
            <a:xfrm>
              <a:off x="6781800" y="2253302"/>
              <a:ext cx="48006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Achieve these on a wide spectrum of workloads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rgbClr val="FF0000"/>
                  </a:solidFill>
                </a:rPr>
                <a:t>Diverse queries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rgbClr val="FF0000"/>
                  </a:solidFill>
                </a:rPr>
                <a:t>Diverse datasets (e.g., power-law)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25789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CBEF8-4803-10E0-78BA-D9D8299D2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Graph Processing on Fast SSDs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E32A5-DCD0-4700-0147-F8F235BA5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Motivation</a:t>
            </a:r>
          </a:p>
          <a:p>
            <a:r>
              <a:rPr lang="en-US" sz="2800" dirty="0"/>
              <a:t>Problems with existing systems</a:t>
            </a:r>
          </a:p>
          <a:p>
            <a:r>
              <a:rPr lang="en-US" sz="2800" dirty="0"/>
              <a:t>Blaze</a:t>
            </a:r>
          </a:p>
          <a:p>
            <a:r>
              <a:rPr lang="en-US" sz="2800" dirty="0"/>
              <a:t>Evaluation</a:t>
            </a:r>
          </a:p>
          <a:p>
            <a:r>
              <a:rPr lang="en-US" sz="2800" dirty="0"/>
              <a:t>Conclusion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84891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4641558-1EBA-F572-C19B-DB4D0B2D66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2137432"/>
              </p:ext>
            </p:extLst>
          </p:nvPr>
        </p:nvGraphicFramePr>
        <p:xfrm>
          <a:off x="6096000" y="3445808"/>
          <a:ext cx="5120640" cy="20439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67E943C-78B9-CDA1-7FD4-188B8612A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Problems with Existing Systems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166335F-C7FA-A005-3017-AEDCF4937C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7139517"/>
              </p:ext>
            </p:extLst>
          </p:nvPr>
        </p:nvGraphicFramePr>
        <p:xfrm>
          <a:off x="765533" y="3439516"/>
          <a:ext cx="5120640" cy="20439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38CBBE-6C49-8EB8-3B27-81AF09A62944}"/>
              </a:ext>
            </a:extLst>
          </p:cNvPr>
          <p:cNvCxnSpPr>
            <a:cxnSpLocks/>
          </p:cNvCxnSpPr>
          <p:nvPr/>
        </p:nvCxnSpPr>
        <p:spPr>
          <a:xfrm>
            <a:off x="1609089" y="4093335"/>
            <a:ext cx="4114800" cy="0"/>
          </a:xfrm>
          <a:prstGeom prst="line">
            <a:avLst/>
          </a:prstGeom>
          <a:ln w="12700">
            <a:solidFill>
              <a:srgbClr val="0432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CC00CC7-1355-B910-893C-97A1B301275C}"/>
              </a:ext>
            </a:extLst>
          </p:cNvPr>
          <p:cNvSpPr txBox="1"/>
          <p:nvPr/>
        </p:nvSpPr>
        <p:spPr>
          <a:xfrm>
            <a:off x="1609089" y="3824367"/>
            <a:ext cx="2368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0432FF"/>
                </a:solidFill>
              </a:rPr>
              <a:t>Optane SSD BW = 2.6 GB/s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9B9CF8-C752-BA9B-1439-0C394BF2E286}"/>
              </a:ext>
            </a:extLst>
          </p:cNvPr>
          <p:cNvCxnSpPr>
            <a:cxnSpLocks/>
          </p:cNvCxnSpPr>
          <p:nvPr/>
        </p:nvCxnSpPr>
        <p:spPr>
          <a:xfrm>
            <a:off x="6943089" y="4093335"/>
            <a:ext cx="4114800" cy="0"/>
          </a:xfrm>
          <a:prstGeom prst="line">
            <a:avLst/>
          </a:prstGeom>
          <a:ln w="12700">
            <a:solidFill>
              <a:srgbClr val="0432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D38C640-F7E5-1C7C-BF47-08624BE56651}"/>
              </a:ext>
            </a:extLst>
          </p:cNvPr>
          <p:cNvSpPr txBox="1"/>
          <p:nvPr/>
        </p:nvSpPr>
        <p:spPr>
          <a:xfrm>
            <a:off x="6943089" y="3824367"/>
            <a:ext cx="2368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0432FF"/>
                </a:solidFill>
              </a:rPr>
              <a:t>Optane SSD BW = 2.6 GB/s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0BA4E0-E23F-DA84-22BF-4AD97F5792C8}"/>
              </a:ext>
            </a:extLst>
          </p:cNvPr>
          <p:cNvSpPr txBox="1"/>
          <p:nvPr/>
        </p:nvSpPr>
        <p:spPr>
          <a:xfrm>
            <a:off x="1600200" y="3110075"/>
            <a:ext cx="411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FlashGraph</a:t>
            </a:r>
            <a:endParaRPr lang="en-US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8B6691-0467-71AD-1FF9-AEB05EC0E093}"/>
              </a:ext>
            </a:extLst>
          </p:cNvPr>
          <p:cNvSpPr txBox="1"/>
          <p:nvPr/>
        </p:nvSpPr>
        <p:spPr>
          <a:xfrm>
            <a:off x="7539989" y="3110075"/>
            <a:ext cx="2903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Graphene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C7F1C9E-96D8-8466-7AA4-9F86A8337D8C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765531" y="4174873"/>
            <a:ext cx="1" cy="1387727"/>
          </a:xfrm>
          <a:prstGeom prst="straightConnector1">
            <a:avLst/>
          </a:prstGeom>
          <a:ln w="28575">
            <a:solidFill>
              <a:srgbClr val="0432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A113572-8657-FD2D-377A-8B1E063C7177}"/>
              </a:ext>
            </a:extLst>
          </p:cNvPr>
          <p:cNvSpPr txBox="1"/>
          <p:nvPr/>
        </p:nvSpPr>
        <p:spPr>
          <a:xfrm>
            <a:off x="105243" y="5562600"/>
            <a:ext cx="1320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432FF"/>
                </a:solidFill>
              </a:rPr>
              <a:t>higher is better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C94D93D-6F78-ACDD-9C0C-E04576E1D7F4}"/>
              </a:ext>
            </a:extLst>
          </p:cNvPr>
          <p:cNvSpPr txBox="1">
            <a:spLocks/>
          </p:cNvSpPr>
          <p:nvPr/>
        </p:nvSpPr>
        <p:spPr>
          <a:xfrm>
            <a:off x="609600" y="1524000"/>
            <a:ext cx="10972800" cy="16085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rgbClr val="0169A0"/>
                </a:solidFill>
                <a:latin typeface="Myriad Pro" charset="0"/>
                <a:ea typeface="Myriad Pro" charset="0"/>
                <a:cs typeface="Myriad Pro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State-of-the-art systems: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FlashGraph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[Zheng, et al. FAST 15]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, Graphene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[Liu, et al. FAST 17]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SSD: Intel Optane SSD P4800X (2.6GB/s max. read BW)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Workload: 6 datasets, 4 queries from previous literature</a:t>
            </a:r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9C75BD6-52EE-622C-1B31-BCA996128B09}"/>
              </a:ext>
            </a:extLst>
          </p:cNvPr>
          <p:cNvSpPr/>
          <p:nvPr/>
        </p:nvSpPr>
        <p:spPr>
          <a:xfrm>
            <a:off x="2590800" y="5720765"/>
            <a:ext cx="6934200" cy="663972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" indent="0" algn="ctr">
              <a:buNone/>
            </a:pPr>
            <a:r>
              <a:rPr lang="en-US" sz="2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Low IO utilization on Intel Optane SSD. Why?</a:t>
            </a:r>
          </a:p>
        </p:txBody>
      </p:sp>
    </p:spTree>
    <p:extLst>
      <p:ext uri="{BB962C8B-B14F-4D97-AF65-F5344CB8AC3E}">
        <p14:creationId xmlns:p14="http://schemas.microsoft.com/office/powerpoint/2010/main" val="30409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Graphic spid="5" grpId="0">
        <p:bldAsOne/>
      </p:bldGraphic>
      <p:bldP spid="15" grpId="0"/>
      <p:bldP spid="10" grpId="0"/>
      <p:bldP spid="17" grpId="0"/>
      <p:bldP spid="18" grpId="0"/>
      <p:bldP spid="12" grpId="0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821685F-69E1-AC51-E4AF-B237CDA98389}"/>
              </a:ext>
            </a:extLst>
          </p:cNvPr>
          <p:cNvSpPr/>
          <p:nvPr/>
        </p:nvSpPr>
        <p:spPr>
          <a:xfrm>
            <a:off x="5885245" y="3207141"/>
            <a:ext cx="1433047" cy="652584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IO buffer pool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32FF8D-3802-F01E-84E0-AC5B002F7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Computation Stalls 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3D44C-9218-FC6F-4806-BF4CD9BEE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Slow computation (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Consumer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) stalls IO (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Producer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) under bounded IO buffer pool</a:t>
            </a:r>
          </a:p>
          <a:p>
            <a:pPr lvl="1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376209-D5A9-23CC-957C-082BFE163CA8}"/>
              </a:ext>
            </a:extLst>
          </p:cNvPr>
          <p:cNvSpPr txBox="1"/>
          <p:nvPr/>
        </p:nvSpPr>
        <p:spPr>
          <a:xfrm>
            <a:off x="3705092" y="2873640"/>
            <a:ext cx="1171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Producer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3A20FF-BAD1-EBF5-01D2-708B96729166}"/>
              </a:ext>
            </a:extLst>
          </p:cNvPr>
          <p:cNvSpPr/>
          <p:nvPr/>
        </p:nvSpPr>
        <p:spPr>
          <a:xfrm>
            <a:off x="3648855" y="3212457"/>
            <a:ext cx="1277979" cy="39930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530776-4B6C-4ECE-189E-D5A058DA3118}"/>
              </a:ext>
            </a:extLst>
          </p:cNvPr>
          <p:cNvSpPr/>
          <p:nvPr/>
        </p:nvSpPr>
        <p:spPr>
          <a:xfrm>
            <a:off x="3716588" y="3296200"/>
            <a:ext cx="1277979" cy="39930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35E9BA-534B-DC54-F30B-CAE80363423A}"/>
              </a:ext>
            </a:extLst>
          </p:cNvPr>
          <p:cNvSpPr/>
          <p:nvPr/>
        </p:nvSpPr>
        <p:spPr>
          <a:xfrm>
            <a:off x="3784321" y="3379943"/>
            <a:ext cx="1277979" cy="39930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EFEC66-4E5C-0D65-600E-FFC47FB86CB3}"/>
              </a:ext>
            </a:extLst>
          </p:cNvPr>
          <p:cNvSpPr/>
          <p:nvPr/>
        </p:nvSpPr>
        <p:spPr>
          <a:xfrm>
            <a:off x="3852054" y="3463687"/>
            <a:ext cx="1277979" cy="39930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IO thread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B45051-A430-888A-8EE4-C4F521D08B8F}"/>
              </a:ext>
            </a:extLst>
          </p:cNvPr>
          <p:cNvSpPr txBox="1"/>
          <p:nvPr/>
        </p:nvSpPr>
        <p:spPr>
          <a:xfrm>
            <a:off x="2792454" y="3128714"/>
            <a:ext cx="8902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/>
              <a:t>Async IO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029BD4F-D53F-FD54-5395-E103AE79FCEB}"/>
              </a:ext>
            </a:extLst>
          </p:cNvPr>
          <p:cNvSpPr/>
          <p:nvPr/>
        </p:nvSpPr>
        <p:spPr>
          <a:xfrm>
            <a:off x="8043822" y="3212457"/>
            <a:ext cx="1277979" cy="39930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61388AD-2DFB-4A10-AFCF-2437973E0438}"/>
              </a:ext>
            </a:extLst>
          </p:cNvPr>
          <p:cNvSpPr/>
          <p:nvPr/>
        </p:nvSpPr>
        <p:spPr>
          <a:xfrm>
            <a:off x="8111555" y="3296200"/>
            <a:ext cx="1277979" cy="39930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412AF23-4F05-593E-9A53-97C9D9A92065}"/>
              </a:ext>
            </a:extLst>
          </p:cNvPr>
          <p:cNvSpPr/>
          <p:nvPr/>
        </p:nvSpPr>
        <p:spPr>
          <a:xfrm>
            <a:off x="8179288" y="3379943"/>
            <a:ext cx="1277979" cy="39930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A958498-B1BC-84E0-294C-617F0DBA8F2C}"/>
              </a:ext>
            </a:extLst>
          </p:cNvPr>
          <p:cNvSpPr/>
          <p:nvPr/>
        </p:nvSpPr>
        <p:spPr>
          <a:xfrm>
            <a:off x="8247021" y="3463687"/>
            <a:ext cx="1277979" cy="39930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Compute thread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E3D7BE6-2E4C-6835-6E0F-21096EDE2FFA}"/>
              </a:ext>
            </a:extLst>
          </p:cNvPr>
          <p:cNvSpPr/>
          <p:nvPr/>
        </p:nvSpPr>
        <p:spPr>
          <a:xfrm>
            <a:off x="10186204" y="3118081"/>
            <a:ext cx="1024360" cy="840928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Vertex array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77393A9-4669-18F4-7424-368390B8F3B7}"/>
              </a:ext>
            </a:extLst>
          </p:cNvPr>
          <p:cNvSpPr txBox="1"/>
          <p:nvPr/>
        </p:nvSpPr>
        <p:spPr>
          <a:xfrm>
            <a:off x="8038685" y="2872036"/>
            <a:ext cx="12779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Consumer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E2A62FF-8A08-EBAF-A2F1-F41D51B70B8A}"/>
              </a:ext>
            </a:extLst>
          </p:cNvPr>
          <p:cNvSpPr txBox="1"/>
          <p:nvPr/>
        </p:nvSpPr>
        <p:spPr>
          <a:xfrm>
            <a:off x="9677401" y="2777773"/>
            <a:ext cx="20573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/>
              <a:t>Algorithm-specific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330A281-3837-9801-E3F5-64094042ACA8}"/>
              </a:ext>
            </a:extLst>
          </p:cNvPr>
          <p:cNvCxnSpPr>
            <a:cxnSpLocks/>
          </p:cNvCxnSpPr>
          <p:nvPr/>
        </p:nvCxnSpPr>
        <p:spPr>
          <a:xfrm>
            <a:off x="3018616" y="3512959"/>
            <a:ext cx="445266" cy="32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56E3AE7-D8E9-5BAC-A654-371EFB93290F}"/>
              </a:ext>
            </a:extLst>
          </p:cNvPr>
          <p:cNvCxnSpPr>
            <a:cxnSpLocks/>
          </p:cNvCxnSpPr>
          <p:nvPr/>
        </p:nvCxnSpPr>
        <p:spPr>
          <a:xfrm>
            <a:off x="5293104" y="3512959"/>
            <a:ext cx="445266" cy="32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7AF0A87-A41E-C7BD-563F-FF9BB69FB96C}"/>
              </a:ext>
            </a:extLst>
          </p:cNvPr>
          <p:cNvCxnSpPr>
            <a:cxnSpLocks/>
          </p:cNvCxnSpPr>
          <p:nvPr/>
        </p:nvCxnSpPr>
        <p:spPr>
          <a:xfrm>
            <a:off x="7484946" y="3518772"/>
            <a:ext cx="445266" cy="32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F3864D5-3F53-D8ED-B23B-ED40442BC0AD}"/>
              </a:ext>
            </a:extLst>
          </p:cNvPr>
          <p:cNvCxnSpPr>
            <a:cxnSpLocks/>
          </p:cNvCxnSpPr>
          <p:nvPr/>
        </p:nvCxnSpPr>
        <p:spPr>
          <a:xfrm>
            <a:off x="9613134" y="3509688"/>
            <a:ext cx="445266" cy="32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n 4">
            <a:extLst>
              <a:ext uri="{FF2B5EF4-FFF2-40B4-BE49-F238E27FC236}">
                <a16:creationId xmlns:a16="http://schemas.microsoft.com/office/drawing/2014/main" id="{43AB5818-0BCF-6E06-6501-9C5B09D73A57}"/>
              </a:ext>
            </a:extLst>
          </p:cNvPr>
          <p:cNvSpPr/>
          <p:nvPr/>
        </p:nvSpPr>
        <p:spPr>
          <a:xfrm>
            <a:off x="919848" y="2590800"/>
            <a:ext cx="860864" cy="952262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54031242-A587-6F71-7FC1-CF30A0F11C2F}"/>
              </a:ext>
            </a:extLst>
          </p:cNvPr>
          <p:cNvSpPr/>
          <p:nvPr/>
        </p:nvSpPr>
        <p:spPr>
          <a:xfrm>
            <a:off x="1926453" y="2602393"/>
            <a:ext cx="860864" cy="952262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80DDA528-D71B-701F-9D85-5731E1D0E804}"/>
              </a:ext>
            </a:extLst>
          </p:cNvPr>
          <p:cNvSpPr/>
          <p:nvPr/>
        </p:nvSpPr>
        <p:spPr>
          <a:xfrm>
            <a:off x="919848" y="3672552"/>
            <a:ext cx="860864" cy="952262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3884A429-89E2-54BC-F9ED-07EE553FD2CC}"/>
              </a:ext>
            </a:extLst>
          </p:cNvPr>
          <p:cNvSpPr/>
          <p:nvPr/>
        </p:nvSpPr>
        <p:spPr>
          <a:xfrm>
            <a:off x="1926453" y="3673978"/>
            <a:ext cx="860864" cy="952262"/>
          </a:xfrm>
          <a:prstGeom prst="can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Fast SSD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9A0A4EF-0CF3-ED27-4A93-71F495E17F0D}"/>
              </a:ext>
            </a:extLst>
          </p:cNvPr>
          <p:cNvSpPr/>
          <p:nvPr/>
        </p:nvSpPr>
        <p:spPr>
          <a:xfrm>
            <a:off x="1036193" y="2938871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2721E4-E10F-FAAC-95A8-0E1BB8AC9481}"/>
              </a:ext>
            </a:extLst>
          </p:cNvPr>
          <p:cNvSpPr/>
          <p:nvPr/>
        </p:nvSpPr>
        <p:spPr>
          <a:xfrm>
            <a:off x="1382316" y="2926484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382EF3-EE27-BCA7-92CE-D88B5E0B0466}"/>
              </a:ext>
            </a:extLst>
          </p:cNvPr>
          <p:cNvSpPr/>
          <p:nvPr/>
        </p:nvSpPr>
        <p:spPr>
          <a:xfrm>
            <a:off x="1038484" y="3210590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71EEEA2-DD54-0CC1-4CF8-36F7CDF52ECB}"/>
              </a:ext>
            </a:extLst>
          </p:cNvPr>
          <p:cNvSpPr/>
          <p:nvPr/>
        </p:nvSpPr>
        <p:spPr>
          <a:xfrm>
            <a:off x="1370238" y="3177905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99A7C13-FFF3-6F30-0115-7450A284ABA1}"/>
              </a:ext>
            </a:extLst>
          </p:cNvPr>
          <p:cNvSpPr/>
          <p:nvPr/>
        </p:nvSpPr>
        <p:spPr>
          <a:xfrm>
            <a:off x="2022616" y="2913217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8B4C2C-512E-01A8-E9C3-8A9EF0ACAA41}"/>
              </a:ext>
            </a:extLst>
          </p:cNvPr>
          <p:cNvSpPr/>
          <p:nvPr/>
        </p:nvSpPr>
        <p:spPr>
          <a:xfrm>
            <a:off x="2368739" y="2900830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854C1B-F663-A035-44CA-51B3DDFC607E}"/>
              </a:ext>
            </a:extLst>
          </p:cNvPr>
          <p:cNvSpPr/>
          <p:nvPr/>
        </p:nvSpPr>
        <p:spPr>
          <a:xfrm>
            <a:off x="2024907" y="3184936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608ED9E-294D-BAB6-891F-1840B64AF7EB}"/>
              </a:ext>
            </a:extLst>
          </p:cNvPr>
          <p:cNvSpPr/>
          <p:nvPr/>
        </p:nvSpPr>
        <p:spPr>
          <a:xfrm>
            <a:off x="2356661" y="3152251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57B43BA-16CF-F657-0FD9-B9E6F573530A}"/>
              </a:ext>
            </a:extLst>
          </p:cNvPr>
          <p:cNvSpPr/>
          <p:nvPr/>
        </p:nvSpPr>
        <p:spPr>
          <a:xfrm>
            <a:off x="2034116" y="3969045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D4009D4-555B-DFCA-D1DD-96EE4DF213E6}"/>
              </a:ext>
            </a:extLst>
          </p:cNvPr>
          <p:cNvSpPr/>
          <p:nvPr/>
        </p:nvSpPr>
        <p:spPr>
          <a:xfrm>
            <a:off x="2380239" y="3956658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369BDF3-4B1F-FDC7-05E4-3540341822C5}"/>
              </a:ext>
            </a:extLst>
          </p:cNvPr>
          <p:cNvSpPr/>
          <p:nvPr/>
        </p:nvSpPr>
        <p:spPr>
          <a:xfrm>
            <a:off x="2036407" y="4240764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F38CDD3-2256-9822-49CE-764EFCA2B008}"/>
              </a:ext>
            </a:extLst>
          </p:cNvPr>
          <p:cNvSpPr/>
          <p:nvPr/>
        </p:nvSpPr>
        <p:spPr>
          <a:xfrm>
            <a:off x="2368161" y="4208079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160096B-9DDD-A2C9-7F88-314B28B0B840}"/>
              </a:ext>
            </a:extLst>
          </p:cNvPr>
          <p:cNvSpPr/>
          <p:nvPr/>
        </p:nvSpPr>
        <p:spPr>
          <a:xfrm>
            <a:off x="1033902" y="3984255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361F3B5-3145-D062-DD00-C6894E5A175F}"/>
              </a:ext>
            </a:extLst>
          </p:cNvPr>
          <p:cNvSpPr/>
          <p:nvPr/>
        </p:nvSpPr>
        <p:spPr>
          <a:xfrm>
            <a:off x="1380025" y="3971868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9A92C2A-799F-FD2F-881F-1FDC3E637D4D}"/>
              </a:ext>
            </a:extLst>
          </p:cNvPr>
          <p:cNvSpPr/>
          <p:nvPr/>
        </p:nvSpPr>
        <p:spPr>
          <a:xfrm>
            <a:off x="1036193" y="4255974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233C115-7DCF-B977-C7C5-09A1ED53F6B9}"/>
              </a:ext>
            </a:extLst>
          </p:cNvPr>
          <p:cNvSpPr/>
          <p:nvPr/>
        </p:nvSpPr>
        <p:spPr>
          <a:xfrm>
            <a:off x="1367947" y="4223289"/>
            <a:ext cx="304800" cy="22252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pic>
        <p:nvPicPr>
          <p:cNvPr id="62" name="Picture 61" descr="Icon&#10;&#10;Description automatically generated">
            <a:extLst>
              <a:ext uri="{FF2B5EF4-FFF2-40B4-BE49-F238E27FC236}">
                <a16:creationId xmlns:a16="http://schemas.microsoft.com/office/drawing/2014/main" id="{A3A6A3A9-90A2-2B44-A0FC-687155F9E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844" y="3957264"/>
            <a:ext cx="354658" cy="354658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C255B34C-AB70-EE52-1290-E397E21D6E79}"/>
              </a:ext>
            </a:extLst>
          </p:cNvPr>
          <p:cNvSpPr txBox="1"/>
          <p:nvPr/>
        </p:nvSpPr>
        <p:spPr>
          <a:xfrm>
            <a:off x="6144568" y="3886200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</a:rPr>
              <a:t>FULL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F38291A-6606-8B8A-AAF8-4C861BE68A52}"/>
              </a:ext>
            </a:extLst>
          </p:cNvPr>
          <p:cNvSpPr txBox="1"/>
          <p:nvPr/>
        </p:nvSpPr>
        <p:spPr>
          <a:xfrm>
            <a:off x="2897270" y="4363006"/>
            <a:ext cx="37044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IO threads frequently stall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E5E5442-A63B-7040-A40B-273F4443C0F9}"/>
              </a:ext>
            </a:extLst>
          </p:cNvPr>
          <p:cNvGrpSpPr/>
          <p:nvPr/>
        </p:nvGrpSpPr>
        <p:grpSpPr>
          <a:xfrm>
            <a:off x="915442" y="4578072"/>
            <a:ext cx="5608455" cy="755928"/>
            <a:chOff x="915442" y="4578072"/>
            <a:chExt cx="5608455" cy="75592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22331C3-6C32-C185-5E98-23A8ECA7EC19}"/>
                </a:ext>
              </a:extLst>
            </p:cNvPr>
            <p:cNvSpPr txBox="1"/>
            <p:nvPr/>
          </p:nvSpPr>
          <p:spPr>
            <a:xfrm>
              <a:off x="2819400" y="4933890"/>
              <a:ext cx="37044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F0000"/>
                  </a:solidFill>
                </a:rPr>
                <a:t>Stall often with fast SSDs</a:t>
              </a:r>
            </a:p>
          </p:txBody>
        </p:sp>
        <p:sp>
          <p:nvSpPr>
            <p:cNvPr id="10" name="Line Callout 2 (Accent Bar) 9">
              <a:extLst>
                <a:ext uri="{FF2B5EF4-FFF2-40B4-BE49-F238E27FC236}">
                  <a16:creationId xmlns:a16="http://schemas.microsoft.com/office/drawing/2014/main" id="{941C8861-84FE-8441-5E62-BFD8D10952EE}"/>
                </a:ext>
              </a:extLst>
            </p:cNvPr>
            <p:cNvSpPr/>
            <p:nvPr/>
          </p:nvSpPr>
          <p:spPr>
            <a:xfrm rot="16200000">
              <a:off x="1756157" y="3737357"/>
              <a:ext cx="222528" cy="1903957"/>
            </a:xfrm>
            <a:prstGeom prst="accentCallout2">
              <a:avLst>
                <a:gd name="adj1" fmla="val 68820"/>
                <a:gd name="adj2" fmla="val -3961"/>
                <a:gd name="adj3" fmla="val 83637"/>
                <a:gd name="adj4" fmla="val -95355"/>
                <a:gd name="adj5" fmla="val 123229"/>
                <a:gd name="adj6" fmla="val -155953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29A5863-ACDD-9DD0-BCB2-09BF9F3ACA12}"/>
              </a:ext>
            </a:extLst>
          </p:cNvPr>
          <p:cNvGrpSpPr/>
          <p:nvPr/>
        </p:nvGrpSpPr>
        <p:grpSpPr>
          <a:xfrm>
            <a:off x="2743200" y="3782295"/>
            <a:ext cx="6934200" cy="2466105"/>
            <a:chOff x="2743200" y="3684267"/>
            <a:chExt cx="6934200" cy="2466105"/>
          </a:xfrm>
        </p:grpSpPr>
        <p:sp>
          <p:nvSpPr>
            <p:cNvPr id="39" name="Line Callout 2 (Accent Bar) 38">
              <a:extLst>
                <a:ext uri="{FF2B5EF4-FFF2-40B4-BE49-F238E27FC236}">
                  <a16:creationId xmlns:a16="http://schemas.microsoft.com/office/drawing/2014/main" id="{1ED90D2C-AD69-F481-5E91-41130F2FC5F0}"/>
                </a:ext>
              </a:extLst>
            </p:cNvPr>
            <p:cNvSpPr/>
            <p:nvPr/>
          </p:nvSpPr>
          <p:spPr>
            <a:xfrm rot="16200000">
              <a:off x="8717298" y="2978914"/>
              <a:ext cx="201959" cy="1612666"/>
            </a:xfrm>
            <a:prstGeom prst="accentCallout2">
              <a:avLst>
                <a:gd name="adj1" fmla="val 68820"/>
                <a:gd name="adj2" fmla="val -3961"/>
                <a:gd name="adj3" fmla="val 58906"/>
                <a:gd name="adj4" fmla="val -263938"/>
                <a:gd name="adj5" fmla="val 21421"/>
                <a:gd name="adj6" fmla="val -824843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E75562B-EA33-C7DF-2BB8-9E38E41387B7}"/>
                </a:ext>
              </a:extLst>
            </p:cNvPr>
            <p:cNvSpPr/>
            <p:nvPr/>
          </p:nvSpPr>
          <p:spPr>
            <a:xfrm>
              <a:off x="2743200" y="5486400"/>
              <a:ext cx="6934200" cy="66397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7150" indent="0" algn="ctr">
                <a:buNone/>
              </a:pPr>
              <a:r>
                <a:rPr lang="en-US" sz="28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Why is graph computation so slow?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7137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3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3.95833E-6 4.07407E-6 L 0.40586 0.0449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286" y="2245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63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4.58333E-6 -2.22222E-6 L 0.35208 0.04838 " pathEditMode="relative" rAng="0" ptsTypes="AA">
                                      <p:cBhvr>
                                        <p:cTn id="5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04" y="2407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63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4.375E-6 -2.22222E-6 L 0.45794 -0.10787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91" y="-5394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63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3.125E-6 2.59259E-6 L 0.40052 -0.10394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26" y="-5208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63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45833E-6 -4.07407E-6 L 0.37643 0.09653 " pathEditMode="relative" rAng="0" ptsTypes="AA">
                                      <p:cBhvr>
                                        <p:cTn id="6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815" y="4815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63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8.33333E-7 -3.7037E-7 L 0.32122 0.10023 " pathEditMode="relative" rAng="0" ptsTypes="AA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55" y="50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63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04167E-6 -3.7037E-7 L 0.42721 -0.05741 " pathEditMode="relative" rAng="0" ptsTypes="AA">
                                      <p:cBhvr>
                                        <p:cTn id="6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54" y="-287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63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2.29167E-6 4.44444E-6 L 0.37136 -0.05371 " pathEditMode="relative" rAng="0" ptsTypes="AA">
                                      <p:cBhvr>
                                        <p:cTn id="6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68" y="-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5794 -0.10787 L 0.59648 -0.06528 " pathEditMode="relative" rAng="0" ptsTypes="AA">
                                      <p:cBhvr>
                                        <p:cTn id="78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27" y="213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2122 0.10023 L 0.51823 0.09282 " pathEditMode="relative" rAng="0" ptsTypes="AA">
                                      <p:cBhvr>
                                        <p:cTn id="8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4" y="-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000"/>
                            </p:stCondLst>
                            <p:childTnLst>
                              <p:par>
                                <p:cTn id="82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500"/>
                            </p:stCondLst>
                            <p:childTnLst>
                              <p:par>
                                <p:cTn id="8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7.40741E-7 L 0.45756 0.00509 " pathEditMode="relative" rAng="0" ptsTypes="AA">
                                      <p:cBhvr>
                                        <p:cTn id="9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13" y="255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44444E-6 L 0.34935 0.0588 " pathEditMode="relative" rAng="0" ptsTypes="AA">
                                      <p:cBhvr>
                                        <p:cTn id="9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05" y="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1" presetClass="entr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500"/>
                            </p:stCondLst>
                            <p:childTnLst>
                              <p:par>
                                <p:cTn id="9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1" grpId="1" animBg="1"/>
      <p:bldP spid="11" grpId="0" animBg="1"/>
      <p:bldP spid="11" grpId="1" animBg="1"/>
      <p:bldP spid="18" grpId="0" animBg="1"/>
      <p:bldP spid="18" grpId="1" animBg="1"/>
      <p:bldP spid="19" grpId="0" animBg="1"/>
      <p:bldP spid="21" grpId="0" animBg="1"/>
      <p:bldP spid="21" grpId="1" animBg="1"/>
      <p:bldP spid="27" grpId="0" animBg="1"/>
      <p:bldP spid="27" grpId="1" animBg="1"/>
      <p:bldP spid="27" grpId="2" animBg="1"/>
      <p:bldP spid="28" grpId="0" animBg="1"/>
      <p:bldP spid="28" grpId="1" animBg="1"/>
      <p:bldP spid="31" grpId="0" animBg="1"/>
      <p:bldP spid="32" grpId="0" animBg="1"/>
      <p:bldP spid="32" grpId="1" animBg="1"/>
      <p:bldP spid="34" grpId="0" animBg="1"/>
      <p:bldP spid="34" grpId="1" animBg="1"/>
      <p:bldP spid="42" grpId="0" animBg="1"/>
      <p:bldP spid="52" grpId="0" animBg="1"/>
      <p:bldP spid="54" grpId="0" animBg="1"/>
      <p:bldP spid="54" grpId="1" animBg="1"/>
      <p:bldP spid="54" grpId="2" animBg="1"/>
      <p:bldP spid="55" grpId="0" animBg="1"/>
      <p:bldP spid="55" grpId="1" animBg="1"/>
      <p:bldP spid="56" grpId="0" animBg="1"/>
      <p:bldP spid="57" grpId="0" animBg="1"/>
      <p:bldP spid="63" grpId="0"/>
      <p:bldP spid="63" grpId="1"/>
      <p:bldP spid="63" grpId="2"/>
      <p:bldP spid="6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4B2CE-1059-EAEC-D216-8044E55C4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Parallel Value Propagation</a:t>
            </a:r>
            <a:r>
              <a:rPr lang="ko-KR" altLang="en-US" sz="3600" dirty="0"/>
              <a:t> </a:t>
            </a:r>
            <a:r>
              <a:rPr lang="en-US" altLang="ko-KR" sz="3600" dirty="0"/>
              <a:t>is Challenging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ECA7E-81F2-E9EE-3F0F-08F247118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524000"/>
            <a:ext cx="10744201" cy="48768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Common steps value propagation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Scatter: Calculate a new value from a vertex and send it to outgoing edges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Gather: Receive new values from incoming edges and update the vertex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1B959DD-AC5A-CE32-5A1F-7C2EA237C30D}"/>
              </a:ext>
            </a:extLst>
          </p:cNvPr>
          <p:cNvSpPr/>
          <p:nvPr/>
        </p:nvSpPr>
        <p:spPr>
          <a:xfrm>
            <a:off x="3657600" y="3861194"/>
            <a:ext cx="457200" cy="457200"/>
          </a:xfrm>
          <a:prstGeom prst="ellips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1BD466CC-50CE-319F-825E-B215B6297A44}"/>
              </a:ext>
            </a:extLst>
          </p:cNvPr>
          <p:cNvSpPr/>
          <p:nvPr/>
        </p:nvSpPr>
        <p:spPr>
          <a:xfrm>
            <a:off x="4724400" y="3867031"/>
            <a:ext cx="457200" cy="457200"/>
          </a:xfrm>
          <a:prstGeom prst="ellips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BA31AE26-0B9F-F09C-56EF-778077501A32}"/>
              </a:ext>
            </a:extLst>
          </p:cNvPr>
          <p:cNvSpPr/>
          <p:nvPr/>
        </p:nvSpPr>
        <p:spPr>
          <a:xfrm>
            <a:off x="5836890" y="3867031"/>
            <a:ext cx="457200" cy="457200"/>
          </a:xfrm>
          <a:prstGeom prst="ellips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06A98DA-EB83-78CD-7C2D-83074E5BEDB4}"/>
              </a:ext>
            </a:extLst>
          </p:cNvPr>
          <p:cNvSpPr/>
          <p:nvPr/>
        </p:nvSpPr>
        <p:spPr>
          <a:xfrm>
            <a:off x="4724400" y="3200400"/>
            <a:ext cx="457200" cy="457200"/>
          </a:xfrm>
          <a:prstGeom prst="ellips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2D251B30-9024-2EA5-FF61-236214EA684D}"/>
              </a:ext>
            </a:extLst>
          </p:cNvPr>
          <p:cNvSpPr/>
          <p:nvPr/>
        </p:nvSpPr>
        <p:spPr>
          <a:xfrm>
            <a:off x="4724400" y="4495800"/>
            <a:ext cx="457200" cy="457200"/>
          </a:xfrm>
          <a:prstGeom prst="ellips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5D9636A8-9D89-DA94-EC94-0BBEBB61DE53}"/>
              </a:ext>
            </a:extLst>
          </p:cNvPr>
          <p:cNvSpPr/>
          <p:nvPr/>
        </p:nvSpPr>
        <p:spPr>
          <a:xfrm>
            <a:off x="6934200" y="3881750"/>
            <a:ext cx="457200" cy="457200"/>
          </a:xfrm>
          <a:prstGeom prst="ellips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096F8FE-E042-E55A-0A7B-C36A2460CE71}"/>
              </a:ext>
            </a:extLst>
          </p:cNvPr>
          <p:cNvSpPr/>
          <p:nvPr/>
        </p:nvSpPr>
        <p:spPr>
          <a:xfrm>
            <a:off x="8001000" y="3881750"/>
            <a:ext cx="457200" cy="457200"/>
          </a:xfrm>
          <a:prstGeom prst="ellips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91AA3E71-FB36-62D1-064A-80C074E7741C}"/>
              </a:ext>
            </a:extLst>
          </p:cNvPr>
          <p:cNvSpPr/>
          <p:nvPr/>
        </p:nvSpPr>
        <p:spPr>
          <a:xfrm>
            <a:off x="6934200" y="3200400"/>
            <a:ext cx="457200" cy="457200"/>
          </a:xfrm>
          <a:prstGeom prst="ellips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4A68F142-AA56-656D-966D-59B6C09F7647}"/>
              </a:ext>
            </a:extLst>
          </p:cNvPr>
          <p:cNvSpPr/>
          <p:nvPr/>
        </p:nvSpPr>
        <p:spPr>
          <a:xfrm>
            <a:off x="6934200" y="4572000"/>
            <a:ext cx="457200" cy="457200"/>
          </a:xfrm>
          <a:prstGeom prst="ellips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8CB948F-9EC5-5100-3F3B-34FF4FF3EEE0}"/>
              </a:ext>
            </a:extLst>
          </p:cNvPr>
          <p:cNvCxnSpPr>
            <a:cxnSpLocks/>
            <a:stCxn id="68" idx="6"/>
            <a:endCxn id="69" idx="2"/>
          </p:cNvCxnSpPr>
          <p:nvPr/>
        </p:nvCxnSpPr>
        <p:spPr>
          <a:xfrm>
            <a:off x="4114800" y="4089794"/>
            <a:ext cx="609600" cy="5837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3EBE2A28-D461-8F31-58BD-AAD787E93260}"/>
              </a:ext>
            </a:extLst>
          </p:cNvPr>
          <p:cNvCxnSpPr>
            <a:cxnSpLocks/>
            <a:stCxn id="68" idx="5"/>
            <a:endCxn id="72" idx="1"/>
          </p:cNvCxnSpPr>
          <p:nvPr/>
        </p:nvCxnSpPr>
        <p:spPr>
          <a:xfrm>
            <a:off x="4047845" y="4251439"/>
            <a:ext cx="743510" cy="311316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70FB1B48-5B68-5DD0-AB31-1684F239A17C}"/>
              </a:ext>
            </a:extLst>
          </p:cNvPr>
          <p:cNvCxnSpPr>
            <a:cxnSpLocks/>
            <a:stCxn id="70" idx="2"/>
            <a:endCxn id="69" idx="6"/>
          </p:cNvCxnSpPr>
          <p:nvPr/>
        </p:nvCxnSpPr>
        <p:spPr>
          <a:xfrm flipH="1">
            <a:off x="5181600" y="4095631"/>
            <a:ext cx="655290" cy="0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1510D237-DD12-3559-40FE-B2FFD16F2B59}"/>
              </a:ext>
            </a:extLst>
          </p:cNvPr>
          <p:cNvCxnSpPr>
            <a:cxnSpLocks/>
            <a:stCxn id="70" idx="1"/>
            <a:endCxn id="71" idx="5"/>
          </p:cNvCxnSpPr>
          <p:nvPr/>
        </p:nvCxnSpPr>
        <p:spPr>
          <a:xfrm flipH="1" flipV="1">
            <a:off x="5114645" y="3590645"/>
            <a:ext cx="789200" cy="343341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F83609F6-AB13-517D-D7B9-1260AB1ED4E5}"/>
              </a:ext>
            </a:extLst>
          </p:cNvPr>
          <p:cNvCxnSpPr>
            <a:cxnSpLocks/>
            <a:stCxn id="70" idx="3"/>
            <a:endCxn id="72" idx="7"/>
          </p:cNvCxnSpPr>
          <p:nvPr/>
        </p:nvCxnSpPr>
        <p:spPr>
          <a:xfrm flipH="1">
            <a:off x="5114645" y="4257276"/>
            <a:ext cx="789200" cy="305479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47B1FFBC-07BC-BE31-931F-A921307EC15D}"/>
              </a:ext>
            </a:extLst>
          </p:cNvPr>
          <p:cNvCxnSpPr>
            <a:cxnSpLocks/>
            <a:stCxn id="68" idx="7"/>
            <a:endCxn id="71" idx="3"/>
          </p:cNvCxnSpPr>
          <p:nvPr/>
        </p:nvCxnSpPr>
        <p:spPr>
          <a:xfrm flipV="1">
            <a:off x="4047845" y="3590645"/>
            <a:ext cx="743510" cy="337504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BA50177D-02B0-E5E7-9F15-A6C0C8A8D9D2}"/>
              </a:ext>
            </a:extLst>
          </p:cNvPr>
          <p:cNvCxnSpPr>
            <a:cxnSpLocks/>
            <a:stCxn id="70" idx="6"/>
            <a:endCxn id="73" idx="2"/>
          </p:cNvCxnSpPr>
          <p:nvPr/>
        </p:nvCxnSpPr>
        <p:spPr>
          <a:xfrm>
            <a:off x="6294090" y="4095631"/>
            <a:ext cx="640110" cy="14719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0C729B21-5283-73AD-DB6A-E857A6AA9802}"/>
              </a:ext>
            </a:extLst>
          </p:cNvPr>
          <p:cNvCxnSpPr>
            <a:cxnSpLocks/>
            <a:stCxn id="70" idx="5"/>
            <a:endCxn id="76" idx="1"/>
          </p:cNvCxnSpPr>
          <p:nvPr/>
        </p:nvCxnSpPr>
        <p:spPr>
          <a:xfrm>
            <a:off x="6227135" y="4257276"/>
            <a:ext cx="774020" cy="381679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56C92E81-250B-CD42-66EE-845DB2337C5E}"/>
              </a:ext>
            </a:extLst>
          </p:cNvPr>
          <p:cNvCxnSpPr>
            <a:cxnSpLocks/>
            <a:stCxn id="74" idx="2"/>
            <a:endCxn id="73" idx="6"/>
          </p:cNvCxnSpPr>
          <p:nvPr/>
        </p:nvCxnSpPr>
        <p:spPr>
          <a:xfrm flipH="1">
            <a:off x="7391400" y="4110350"/>
            <a:ext cx="609600" cy="0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9A636A15-34A6-B0BC-1921-51E5F9BFE59E}"/>
              </a:ext>
            </a:extLst>
          </p:cNvPr>
          <p:cNvCxnSpPr>
            <a:cxnSpLocks/>
            <a:stCxn id="74" idx="1"/>
            <a:endCxn id="75" idx="5"/>
          </p:cNvCxnSpPr>
          <p:nvPr/>
        </p:nvCxnSpPr>
        <p:spPr>
          <a:xfrm flipH="1" flipV="1">
            <a:off x="7324445" y="3590645"/>
            <a:ext cx="743510" cy="358060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21564ED7-1B8B-F691-C277-EC2645988184}"/>
              </a:ext>
            </a:extLst>
          </p:cNvPr>
          <p:cNvCxnSpPr>
            <a:cxnSpLocks/>
            <a:stCxn id="74" idx="3"/>
            <a:endCxn id="76" idx="7"/>
          </p:cNvCxnSpPr>
          <p:nvPr/>
        </p:nvCxnSpPr>
        <p:spPr>
          <a:xfrm flipH="1">
            <a:off x="7324445" y="4271995"/>
            <a:ext cx="743510" cy="366960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C442842F-659B-CD37-1F2B-5A0AF6EE9213}"/>
              </a:ext>
            </a:extLst>
          </p:cNvPr>
          <p:cNvCxnSpPr>
            <a:cxnSpLocks/>
            <a:stCxn id="70" idx="7"/>
            <a:endCxn id="75" idx="3"/>
          </p:cNvCxnSpPr>
          <p:nvPr/>
        </p:nvCxnSpPr>
        <p:spPr>
          <a:xfrm flipV="1">
            <a:off x="6227135" y="3590645"/>
            <a:ext cx="774020" cy="343341"/>
          </a:xfrm>
          <a:prstGeom prst="straightConnector1">
            <a:avLst/>
          </a:prstGeom>
          <a:ln w="38100">
            <a:solidFill>
              <a:srgbClr val="0432FF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B6A01CC9-6C93-2B0B-7695-8349E898D051}"/>
              </a:ext>
            </a:extLst>
          </p:cNvPr>
          <p:cNvSpPr txBox="1"/>
          <p:nvPr/>
        </p:nvSpPr>
        <p:spPr>
          <a:xfrm>
            <a:off x="3681218" y="3436356"/>
            <a:ext cx="870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scatter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33F5158C-F2A3-0AA4-C316-7E9D7E173967}"/>
              </a:ext>
            </a:extLst>
          </p:cNvPr>
          <p:cNvSpPr txBox="1"/>
          <p:nvPr/>
        </p:nvSpPr>
        <p:spPr>
          <a:xfrm>
            <a:off x="5169665" y="3115682"/>
            <a:ext cx="870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gather</a:t>
            </a: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569B5167-C4D0-A82F-2BBD-1BABEBFFACF1}"/>
              </a:ext>
            </a:extLst>
          </p:cNvPr>
          <p:cNvSpPr/>
          <p:nvPr/>
        </p:nvSpPr>
        <p:spPr>
          <a:xfrm>
            <a:off x="1417915" y="5351378"/>
            <a:ext cx="9356169" cy="663972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" indent="0" algn="ctr">
              <a:buNone/>
            </a:pPr>
            <a:r>
              <a:rPr lang="en-US" sz="2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Threads must coordinate to avoid data races with low cost</a:t>
            </a: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00FFE630-5D57-4929-7B4F-C0E1222B97AF}"/>
              </a:ext>
            </a:extLst>
          </p:cNvPr>
          <p:cNvSpPr/>
          <p:nvPr/>
        </p:nvSpPr>
        <p:spPr>
          <a:xfrm>
            <a:off x="8839201" y="3200109"/>
            <a:ext cx="457200" cy="457200"/>
          </a:xfrm>
          <a:prstGeom prst="ellips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6D813EDD-AB95-4C44-776D-9C2CC88FACE4}"/>
              </a:ext>
            </a:extLst>
          </p:cNvPr>
          <p:cNvSpPr txBox="1"/>
          <p:nvPr/>
        </p:nvSpPr>
        <p:spPr>
          <a:xfrm>
            <a:off x="9296400" y="3190535"/>
            <a:ext cx="2407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: potential data races</a:t>
            </a:r>
          </a:p>
        </p:txBody>
      </p:sp>
    </p:spTree>
    <p:extLst>
      <p:ext uri="{BB962C8B-B14F-4D97-AF65-F5344CB8AC3E}">
        <p14:creationId xmlns:p14="http://schemas.microsoft.com/office/powerpoint/2010/main" val="294125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Rectangle 258">
            <a:extLst>
              <a:ext uri="{FF2B5EF4-FFF2-40B4-BE49-F238E27FC236}">
                <a16:creationId xmlns:a16="http://schemas.microsoft.com/office/drawing/2014/main" id="{A85A2BB6-40DE-BF3E-1329-40F813A05C72}"/>
              </a:ext>
            </a:extLst>
          </p:cNvPr>
          <p:cNvSpPr/>
          <p:nvPr/>
        </p:nvSpPr>
        <p:spPr>
          <a:xfrm>
            <a:off x="9979691" y="2309741"/>
            <a:ext cx="1097280" cy="2322441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2795A4C6-C821-2912-8A0D-71F096B192C0}"/>
              </a:ext>
            </a:extLst>
          </p:cNvPr>
          <p:cNvSpPr/>
          <p:nvPr/>
        </p:nvSpPr>
        <p:spPr>
          <a:xfrm>
            <a:off x="6480514" y="2309741"/>
            <a:ext cx="1098262" cy="2322441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2E645D12-BE06-5B20-BC89-EE0DD64C87C2}"/>
              </a:ext>
            </a:extLst>
          </p:cNvPr>
          <p:cNvSpPr/>
          <p:nvPr/>
        </p:nvSpPr>
        <p:spPr>
          <a:xfrm>
            <a:off x="8813626" y="2309741"/>
            <a:ext cx="1097280" cy="2322441"/>
          </a:xfrm>
          <a:prstGeom prst="rect">
            <a:avLst/>
          </a:prstGeom>
          <a:solidFill>
            <a:schemeClr val="bg1">
              <a:lumMod val="95000"/>
              <a:alpha val="34118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ACDD2ADC-6829-FB53-ECC3-C69A79F93D4A}"/>
              </a:ext>
            </a:extLst>
          </p:cNvPr>
          <p:cNvSpPr/>
          <p:nvPr/>
        </p:nvSpPr>
        <p:spPr>
          <a:xfrm>
            <a:off x="7647561" y="2309741"/>
            <a:ext cx="1097280" cy="2322441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16CA4476-EDA3-A392-7194-373CDD659D69}"/>
              </a:ext>
            </a:extLst>
          </p:cNvPr>
          <p:cNvGrpSpPr/>
          <p:nvPr/>
        </p:nvGrpSpPr>
        <p:grpSpPr>
          <a:xfrm>
            <a:off x="6628957" y="2373847"/>
            <a:ext cx="4397433" cy="1982128"/>
            <a:chOff x="6628957" y="1768712"/>
            <a:chExt cx="4397433" cy="1982128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B6856BF-A2B1-D0DB-1E4C-9A0FDFF8D186}"/>
                </a:ext>
              </a:extLst>
            </p:cNvPr>
            <p:cNvSpPr/>
            <p:nvPr/>
          </p:nvSpPr>
          <p:spPr>
            <a:xfrm>
              <a:off x="7886490" y="2156848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22B18B8-3D58-599B-EB7A-D91694AC4A07}"/>
                </a:ext>
              </a:extLst>
            </p:cNvPr>
            <p:cNvSpPr/>
            <p:nvPr/>
          </p:nvSpPr>
          <p:spPr>
            <a:xfrm>
              <a:off x="9040297" y="2421221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8BCB078-F3D6-CD13-D99C-EDEFBEEA110A}"/>
                </a:ext>
              </a:extLst>
            </p:cNvPr>
            <p:cNvSpPr/>
            <p:nvPr/>
          </p:nvSpPr>
          <p:spPr>
            <a:xfrm>
              <a:off x="8243228" y="2927450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AC692DC1-F0B9-94AC-2A21-BB5802661CB6}"/>
                </a:ext>
              </a:extLst>
            </p:cNvPr>
            <p:cNvSpPr/>
            <p:nvPr/>
          </p:nvSpPr>
          <p:spPr>
            <a:xfrm>
              <a:off x="10492912" y="3446175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C60115A-8F6C-8F25-FC0E-D7C5870A4450}"/>
                </a:ext>
              </a:extLst>
            </p:cNvPr>
            <p:cNvSpPr/>
            <p:nvPr/>
          </p:nvSpPr>
          <p:spPr>
            <a:xfrm>
              <a:off x="9532792" y="2966826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0D94767-AFB1-7D3F-747E-2793ECED6342}"/>
                </a:ext>
              </a:extLst>
            </p:cNvPr>
            <p:cNvSpPr/>
            <p:nvPr/>
          </p:nvSpPr>
          <p:spPr>
            <a:xfrm>
              <a:off x="7790969" y="3400272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4A9F4C9A-D898-DEF0-D225-F39F3417506B}"/>
                </a:ext>
              </a:extLst>
            </p:cNvPr>
            <p:cNvSpPr/>
            <p:nvPr/>
          </p:nvSpPr>
          <p:spPr>
            <a:xfrm>
              <a:off x="7178496" y="2683588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7914237-2C57-EF6B-9D6E-16F821F15071}"/>
                </a:ext>
              </a:extLst>
            </p:cNvPr>
            <p:cNvSpPr/>
            <p:nvPr/>
          </p:nvSpPr>
          <p:spPr>
            <a:xfrm>
              <a:off x="6628957" y="2477258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7FE97CC-8ECA-15F0-AF9C-FCE6793BC282}"/>
                </a:ext>
              </a:extLst>
            </p:cNvPr>
            <p:cNvSpPr/>
            <p:nvPr/>
          </p:nvSpPr>
          <p:spPr>
            <a:xfrm>
              <a:off x="6903277" y="3249362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301C7721-9403-B014-C185-16D6219828D3}"/>
                </a:ext>
              </a:extLst>
            </p:cNvPr>
            <p:cNvSpPr/>
            <p:nvPr/>
          </p:nvSpPr>
          <p:spPr>
            <a:xfrm>
              <a:off x="9385796" y="1860948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7C51A08-F2CC-5775-FA2C-56E692736FFA}"/>
                </a:ext>
              </a:extLst>
            </p:cNvPr>
            <p:cNvSpPr/>
            <p:nvPr/>
          </p:nvSpPr>
          <p:spPr>
            <a:xfrm>
              <a:off x="8450653" y="1768712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15D7D03-7737-D5A1-BC4E-C22D7A4F8D31}"/>
                </a:ext>
              </a:extLst>
            </p:cNvPr>
            <p:cNvSpPr/>
            <p:nvPr/>
          </p:nvSpPr>
          <p:spPr>
            <a:xfrm>
              <a:off x="10485883" y="2010336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40AFED50-BB68-5AE3-2532-7DF2D332FA95}"/>
                </a:ext>
              </a:extLst>
            </p:cNvPr>
            <p:cNvSpPr/>
            <p:nvPr/>
          </p:nvSpPr>
          <p:spPr>
            <a:xfrm>
              <a:off x="10154643" y="2728134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F6BAFCFE-06B8-6D2B-B050-8E1A56A3C9C4}"/>
                </a:ext>
              </a:extLst>
            </p:cNvPr>
            <p:cNvSpPr/>
            <p:nvPr/>
          </p:nvSpPr>
          <p:spPr>
            <a:xfrm>
              <a:off x="10752070" y="2740012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4F113512-0BA4-4A2C-D0A5-8F49B9311A4E}"/>
                </a:ext>
              </a:extLst>
            </p:cNvPr>
            <p:cNvSpPr/>
            <p:nvPr/>
          </p:nvSpPr>
          <p:spPr>
            <a:xfrm>
              <a:off x="7131441" y="1798570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00A5A89-4FFC-0305-050E-D816674349E3}"/>
                </a:ext>
              </a:extLst>
            </p:cNvPr>
            <p:cNvSpPr/>
            <p:nvPr/>
          </p:nvSpPr>
          <p:spPr>
            <a:xfrm>
              <a:off x="9379022" y="3476520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1A5B491B-6594-58DA-4D96-BF5D82447E52}"/>
                </a:ext>
              </a:extLst>
            </p:cNvPr>
            <p:cNvCxnSpPr>
              <a:cxnSpLocks/>
              <a:stCxn id="73" idx="7"/>
              <a:endCxn id="72" idx="3"/>
            </p:cNvCxnSpPr>
            <p:nvPr/>
          </p:nvCxnSpPr>
          <p:spPr>
            <a:xfrm flipV="1">
              <a:off x="8477375" y="2655368"/>
              <a:ext cx="603095" cy="312255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F2039BB3-586E-6183-09CA-5600E37BF576}"/>
                </a:ext>
              </a:extLst>
            </p:cNvPr>
            <p:cNvCxnSpPr>
              <a:cxnSpLocks/>
              <a:stCxn id="76" idx="1"/>
              <a:endCxn id="72" idx="5"/>
            </p:cNvCxnSpPr>
            <p:nvPr/>
          </p:nvCxnSpPr>
          <p:spPr>
            <a:xfrm flipH="1" flipV="1">
              <a:off x="9274444" y="2655368"/>
              <a:ext cx="298521" cy="351631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E974B80B-F8CE-4AA5-BBD0-BAA53758EA13}"/>
                </a:ext>
              </a:extLst>
            </p:cNvPr>
            <p:cNvCxnSpPr>
              <a:cxnSpLocks/>
              <a:stCxn id="89" idx="2"/>
              <a:endCxn id="72" idx="6"/>
            </p:cNvCxnSpPr>
            <p:nvPr/>
          </p:nvCxnSpPr>
          <p:spPr>
            <a:xfrm flipH="1" flipV="1">
              <a:off x="9314617" y="2558381"/>
              <a:ext cx="840026" cy="306913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4D3471C9-C76D-2414-10F7-055BB63FD23A}"/>
                </a:ext>
              </a:extLst>
            </p:cNvPr>
            <p:cNvCxnSpPr>
              <a:cxnSpLocks/>
              <a:stCxn id="88" idx="3"/>
              <a:endCxn id="72" idx="7"/>
            </p:cNvCxnSpPr>
            <p:nvPr/>
          </p:nvCxnSpPr>
          <p:spPr>
            <a:xfrm flipH="1">
              <a:off x="9274444" y="2244483"/>
              <a:ext cx="1251612" cy="216911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C0C4FE6B-E189-1A92-0893-F90958ED2EE5}"/>
                </a:ext>
              </a:extLst>
            </p:cNvPr>
            <p:cNvCxnSpPr>
              <a:cxnSpLocks/>
              <a:stCxn id="82" idx="3"/>
              <a:endCxn id="72" idx="0"/>
            </p:cNvCxnSpPr>
            <p:nvPr/>
          </p:nvCxnSpPr>
          <p:spPr>
            <a:xfrm flipH="1">
              <a:off x="9177457" y="2095095"/>
              <a:ext cx="248512" cy="326126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CC2BB51D-1C5D-9D94-DE84-E3FEE91218A0}"/>
                </a:ext>
              </a:extLst>
            </p:cNvPr>
            <p:cNvCxnSpPr>
              <a:cxnSpLocks/>
              <a:stCxn id="83" idx="4"/>
              <a:endCxn id="72" idx="1"/>
            </p:cNvCxnSpPr>
            <p:nvPr/>
          </p:nvCxnSpPr>
          <p:spPr>
            <a:xfrm>
              <a:off x="8587813" y="2043032"/>
              <a:ext cx="492657" cy="41836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651441D1-11A6-91B9-EE61-E25132FD76B2}"/>
                </a:ext>
              </a:extLst>
            </p:cNvPr>
            <p:cNvCxnSpPr>
              <a:cxnSpLocks/>
              <a:stCxn id="71" idx="5"/>
              <a:endCxn id="72" idx="2"/>
            </p:cNvCxnSpPr>
            <p:nvPr/>
          </p:nvCxnSpPr>
          <p:spPr>
            <a:xfrm>
              <a:off x="8120637" y="2390995"/>
              <a:ext cx="919660" cy="167386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7D8AF70F-F31D-F049-830D-5B75D43562C6}"/>
                </a:ext>
              </a:extLst>
            </p:cNvPr>
            <p:cNvCxnSpPr>
              <a:cxnSpLocks/>
              <a:stCxn id="92" idx="1"/>
              <a:endCxn id="72" idx="4"/>
            </p:cNvCxnSpPr>
            <p:nvPr/>
          </p:nvCxnSpPr>
          <p:spPr>
            <a:xfrm flipH="1" flipV="1">
              <a:off x="9177457" y="2695541"/>
              <a:ext cx="241738" cy="82115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53DC7CFA-0F26-8577-3100-72D482633E0D}"/>
                </a:ext>
              </a:extLst>
            </p:cNvPr>
            <p:cNvCxnSpPr>
              <a:cxnSpLocks/>
              <a:stCxn id="90" idx="2"/>
              <a:endCxn id="89" idx="6"/>
            </p:cNvCxnSpPr>
            <p:nvPr/>
          </p:nvCxnSpPr>
          <p:spPr>
            <a:xfrm flipH="1" flipV="1">
              <a:off x="10428963" y="2865294"/>
              <a:ext cx="323107" cy="11878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8E9D0FF0-3494-9044-26E9-5A01A878D91D}"/>
                </a:ext>
              </a:extLst>
            </p:cNvPr>
            <p:cNvCxnSpPr>
              <a:cxnSpLocks/>
              <a:stCxn id="81" idx="0"/>
              <a:endCxn id="78" idx="3"/>
            </p:cNvCxnSpPr>
            <p:nvPr/>
          </p:nvCxnSpPr>
          <p:spPr>
            <a:xfrm flipV="1">
              <a:off x="7040437" y="2917735"/>
              <a:ext cx="178232" cy="331627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8FB01631-165E-B40D-41FC-2EC4D171F0EA}"/>
                </a:ext>
              </a:extLst>
            </p:cNvPr>
            <p:cNvCxnSpPr>
              <a:cxnSpLocks/>
              <a:stCxn id="73" idx="2"/>
              <a:endCxn id="81" idx="6"/>
            </p:cNvCxnSpPr>
            <p:nvPr/>
          </p:nvCxnSpPr>
          <p:spPr>
            <a:xfrm flipH="1">
              <a:off x="7177597" y="3064610"/>
              <a:ext cx="1065631" cy="32191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215EB965-9054-79D5-E882-F9517816E376}"/>
                </a:ext>
              </a:extLst>
            </p:cNvPr>
            <p:cNvCxnSpPr>
              <a:cxnSpLocks/>
              <a:stCxn id="75" idx="0"/>
              <a:endCxn id="90" idx="4"/>
            </p:cNvCxnSpPr>
            <p:nvPr/>
          </p:nvCxnSpPr>
          <p:spPr>
            <a:xfrm flipV="1">
              <a:off x="10630072" y="3014332"/>
              <a:ext cx="259158" cy="431843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FD7FC57A-FB44-CFEE-9286-CAF7D6BC8A3C}"/>
                </a:ext>
              </a:extLst>
            </p:cNvPr>
            <p:cNvCxnSpPr>
              <a:cxnSpLocks/>
              <a:stCxn id="81" idx="1"/>
              <a:endCxn id="79" idx="4"/>
            </p:cNvCxnSpPr>
            <p:nvPr/>
          </p:nvCxnSpPr>
          <p:spPr>
            <a:xfrm flipH="1" flipV="1">
              <a:off x="6766117" y="2751578"/>
              <a:ext cx="177333" cy="537957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8CE415AA-BBBE-2687-172F-B920AA4B6F0F}"/>
                </a:ext>
              </a:extLst>
            </p:cNvPr>
            <p:cNvCxnSpPr>
              <a:cxnSpLocks/>
              <a:stCxn id="77" idx="7"/>
              <a:endCxn id="73" idx="3"/>
            </p:cNvCxnSpPr>
            <p:nvPr/>
          </p:nvCxnSpPr>
          <p:spPr>
            <a:xfrm flipV="1">
              <a:off x="8025116" y="3161597"/>
              <a:ext cx="258285" cy="278848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F83A8FEB-0A1B-93F7-70DF-0670128C4EF8}"/>
                </a:ext>
              </a:extLst>
            </p:cNvPr>
            <p:cNvCxnSpPr>
              <a:cxnSpLocks/>
              <a:stCxn id="83" idx="3"/>
              <a:endCxn id="71" idx="7"/>
            </p:cNvCxnSpPr>
            <p:nvPr/>
          </p:nvCxnSpPr>
          <p:spPr>
            <a:xfrm flipH="1">
              <a:off x="8120637" y="2002859"/>
              <a:ext cx="370189" cy="19416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E3925553-4526-9FD1-3944-462B4B541AD5}"/>
                </a:ext>
              </a:extLst>
            </p:cNvPr>
            <p:cNvCxnSpPr>
              <a:cxnSpLocks/>
              <a:stCxn id="88" idx="2"/>
              <a:endCxn id="82" idx="6"/>
            </p:cNvCxnSpPr>
            <p:nvPr/>
          </p:nvCxnSpPr>
          <p:spPr>
            <a:xfrm flipH="1" flipV="1">
              <a:off x="9660116" y="1998108"/>
              <a:ext cx="825767" cy="149388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2FAFDEA3-C536-B918-959C-D8AA2EF19252}"/>
                </a:ext>
              </a:extLst>
            </p:cNvPr>
            <p:cNvCxnSpPr>
              <a:cxnSpLocks/>
              <a:stCxn id="91" idx="6"/>
              <a:endCxn id="83" idx="2"/>
            </p:cNvCxnSpPr>
            <p:nvPr/>
          </p:nvCxnSpPr>
          <p:spPr>
            <a:xfrm flipV="1">
              <a:off x="7405761" y="1905872"/>
              <a:ext cx="1044892" cy="29858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B400C6D5-F12C-F845-2A70-FD4830BE855C}"/>
                </a:ext>
              </a:extLst>
            </p:cNvPr>
            <p:cNvCxnSpPr>
              <a:cxnSpLocks/>
              <a:stCxn id="91" idx="3"/>
              <a:endCxn id="79" idx="0"/>
            </p:cNvCxnSpPr>
            <p:nvPr/>
          </p:nvCxnSpPr>
          <p:spPr>
            <a:xfrm flipH="1">
              <a:off x="6766117" y="2032717"/>
              <a:ext cx="405497" cy="444541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BE24FCCC-7C78-50D8-BF7A-29BC7F53C2D5}"/>
                </a:ext>
              </a:extLst>
            </p:cNvPr>
            <p:cNvCxnSpPr>
              <a:cxnSpLocks/>
              <a:stCxn id="71" idx="2"/>
              <a:endCxn id="79" idx="6"/>
            </p:cNvCxnSpPr>
            <p:nvPr/>
          </p:nvCxnSpPr>
          <p:spPr>
            <a:xfrm flipH="1">
              <a:off x="6903277" y="2294008"/>
              <a:ext cx="983213" cy="320410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4B1E22C6-1DA8-8B45-1E66-13C3552906A3}"/>
                </a:ext>
              </a:extLst>
            </p:cNvPr>
            <p:cNvCxnSpPr>
              <a:cxnSpLocks/>
              <a:stCxn id="71" idx="3"/>
              <a:endCxn id="78" idx="7"/>
            </p:cNvCxnSpPr>
            <p:nvPr/>
          </p:nvCxnSpPr>
          <p:spPr>
            <a:xfrm flipH="1">
              <a:off x="7412643" y="2390995"/>
              <a:ext cx="514020" cy="332766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>
              <a:extLst>
                <a:ext uri="{FF2B5EF4-FFF2-40B4-BE49-F238E27FC236}">
                  <a16:creationId xmlns:a16="http://schemas.microsoft.com/office/drawing/2014/main" id="{AD3D40EB-58E5-B5B3-D8CE-C21145868B81}"/>
                </a:ext>
              </a:extLst>
            </p:cNvPr>
            <p:cNvCxnSpPr>
              <a:cxnSpLocks/>
              <a:stCxn id="75" idx="1"/>
              <a:endCxn id="89" idx="5"/>
            </p:cNvCxnSpPr>
            <p:nvPr/>
          </p:nvCxnSpPr>
          <p:spPr>
            <a:xfrm flipH="1" flipV="1">
              <a:off x="10388790" y="2962281"/>
              <a:ext cx="144295" cy="524067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AD843EF6-ADB7-FEB3-B12A-097FD9748AB2}"/>
                </a:ext>
              </a:extLst>
            </p:cNvPr>
            <p:cNvCxnSpPr>
              <a:cxnSpLocks/>
              <a:stCxn id="75" idx="2"/>
              <a:endCxn id="76" idx="5"/>
            </p:cNvCxnSpPr>
            <p:nvPr/>
          </p:nvCxnSpPr>
          <p:spPr>
            <a:xfrm flipH="1" flipV="1">
              <a:off x="9766939" y="3200973"/>
              <a:ext cx="725973" cy="38236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8750C104-6E1A-3612-0615-AC8D3F0E7294}"/>
                </a:ext>
              </a:extLst>
            </p:cNvPr>
            <p:cNvCxnSpPr>
              <a:cxnSpLocks/>
              <a:stCxn id="75" idx="3"/>
              <a:endCxn id="92" idx="6"/>
            </p:cNvCxnSpPr>
            <p:nvPr/>
          </p:nvCxnSpPr>
          <p:spPr>
            <a:xfrm flipH="1" flipV="1">
              <a:off x="9653342" y="3613680"/>
              <a:ext cx="879743" cy="6664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4CAC69EE-B4C5-CFDF-16A9-81B29BFD0EFF}"/>
                </a:ext>
              </a:extLst>
            </p:cNvPr>
            <p:cNvCxnSpPr>
              <a:cxnSpLocks/>
              <a:stCxn id="75" idx="0"/>
              <a:endCxn id="88" idx="4"/>
            </p:cNvCxnSpPr>
            <p:nvPr/>
          </p:nvCxnSpPr>
          <p:spPr>
            <a:xfrm flipH="1" flipV="1">
              <a:off x="10623043" y="2284656"/>
              <a:ext cx="7029" cy="1161519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Arrow Connector 399">
              <a:extLst>
                <a:ext uri="{FF2B5EF4-FFF2-40B4-BE49-F238E27FC236}">
                  <a16:creationId xmlns:a16="http://schemas.microsoft.com/office/drawing/2014/main" id="{2A67EC65-975B-5C00-720F-11D66DFAB1AC}"/>
                </a:ext>
              </a:extLst>
            </p:cNvPr>
            <p:cNvCxnSpPr>
              <a:cxnSpLocks/>
              <a:stCxn id="92" idx="0"/>
              <a:endCxn id="76" idx="3"/>
            </p:cNvCxnSpPr>
            <p:nvPr/>
          </p:nvCxnSpPr>
          <p:spPr>
            <a:xfrm flipV="1">
              <a:off x="9516182" y="3200973"/>
              <a:ext cx="56783" cy="275547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Arrow Connector 403">
              <a:extLst>
                <a:ext uri="{FF2B5EF4-FFF2-40B4-BE49-F238E27FC236}">
                  <a16:creationId xmlns:a16="http://schemas.microsoft.com/office/drawing/2014/main" id="{48BAD594-9639-E25E-E31F-BDE01D4ACEBE}"/>
                </a:ext>
              </a:extLst>
            </p:cNvPr>
            <p:cNvCxnSpPr>
              <a:cxnSpLocks/>
              <a:stCxn id="89" idx="1"/>
              <a:endCxn id="82" idx="5"/>
            </p:cNvCxnSpPr>
            <p:nvPr/>
          </p:nvCxnSpPr>
          <p:spPr>
            <a:xfrm flipH="1" flipV="1">
              <a:off x="9619943" y="2095095"/>
              <a:ext cx="574873" cy="67321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4BE7BE5-C66D-A39F-CF40-1ABD12525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Existing Techniques are Expensive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7E92E-CA4C-6A49-1D20-7E3CCED8C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131" y="5029200"/>
            <a:ext cx="5469869" cy="1554459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Overhead of synchronization primitives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Higher overhead on famous vertices due to high contention</a:t>
            </a:r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321D4429-0215-E27E-6C7A-61B9FC0DAC19}"/>
              </a:ext>
            </a:extLst>
          </p:cNvPr>
          <p:cNvSpPr txBox="1"/>
          <p:nvPr/>
        </p:nvSpPr>
        <p:spPr>
          <a:xfrm>
            <a:off x="1646258" y="4572000"/>
            <a:ext cx="3114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High CPU overhead</a:t>
            </a:r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D1954938-B45F-A5C9-0CF9-CFCC05DBBE25}"/>
              </a:ext>
            </a:extLst>
          </p:cNvPr>
          <p:cNvSpPr txBox="1"/>
          <p:nvPr/>
        </p:nvSpPr>
        <p:spPr>
          <a:xfrm>
            <a:off x="7258505" y="4572000"/>
            <a:ext cx="3114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Straggler thread</a:t>
            </a:r>
          </a:p>
        </p:txBody>
      </p:sp>
      <p:sp>
        <p:nvSpPr>
          <p:cNvPr id="385" name="Content Placeholder 2">
            <a:extLst>
              <a:ext uri="{FF2B5EF4-FFF2-40B4-BE49-F238E27FC236}">
                <a16:creationId xmlns:a16="http://schemas.microsoft.com/office/drawing/2014/main" id="{EF82A4C7-CD23-8AF0-2D22-0B573298460B}"/>
              </a:ext>
            </a:extLst>
          </p:cNvPr>
          <p:cNvSpPr txBox="1">
            <a:spLocks/>
          </p:cNvSpPr>
          <p:nvPr/>
        </p:nvSpPr>
        <p:spPr>
          <a:xfrm>
            <a:off x="6112531" y="5033870"/>
            <a:ext cx="5469869" cy="1239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rgbClr val="0169A0"/>
                </a:solidFill>
                <a:latin typeface="Myriad Pro" charset="0"/>
                <a:ea typeface="Myriad Pro" charset="0"/>
                <a:cs typeface="Myriad Pro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Value propagation via messages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Message queues statically assigned to threads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Straggler thread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Table 25">
            <a:extLst>
              <a:ext uri="{FF2B5EF4-FFF2-40B4-BE49-F238E27FC236}">
                <a16:creationId xmlns:a16="http://schemas.microsoft.com/office/drawing/2014/main" id="{466C190F-B793-2C56-9787-7021EBE4BE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888485"/>
              </p:ext>
            </p:extLst>
          </p:nvPr>
        </p:nvGraphicFramePr>
        <p:xfrm>
          <a:off x="7023227" y="3404384"/>
          <a:ext cx="303510" cy="2120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06272"/>
                  </a:ext>
                </a:extLst>
              </a:tr>
            </a:tbl>
          </a:graphicData>
        </a:graphic>
      </p:graphicFrame>
      <p:graphicFrame>
        <p:nvGraphicFramePr>
          <p:cNvPr id="8" name="Table 25">
            <a:extLst>
              <a:ext uri="{FF2B5EF4-FFF2-40B4-BE49-F238E27FC236}">
                <a16:creationId xmlns:a16="http://schemas.microsoft.com/office/drawing/2014/main" id="{8798BC1E-766F-BC4E-F8BE-9B707DC4A6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834912"/>
              </p:ext>
            </p:extLst>
          </p:nvPr>
        </p:nvGraphicFramePr>
        <p:xfrm>
          <a:off x="7027656" y="2506574"/>
          <a:ext cx="303510" cy="1060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</a:tbl>
          </a:graphicData>
        </a:graphic>
      </p:graphicFrame>
      <p:graphicFrame>
        <p:nvGraphicFramePr>
          <p:cNvPr id="9" name="Table 25">
            <a:extLst>
              <a:ext uri="{FF2B5EF4-FFF2-40B4-BE49-F238E27FC236}">
                <a16:creationId xmlns:a16="http://schemas.microsoft.com/office/drawing/2014/main" id="{9B9BC480-6647-BF3D-15EB-98BA3E58FF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494033"/>
              </p:ext>
            </p:extLst>
          </p:nvPr>
        </p:nvGraphicFramePr>
        <p:xfrm>
          <a:off x="7773100" y="2887477"/>
          <a:ext cx="303510" cy="3180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06272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975430"/>
                  </a:ext>
                </a:extLst>
              </a:tr>
            </a:tbl>
          </a:graphicData>
        </a:graphic>
      </p:graphicFrame>
      <p:graphicFrame>
        <p:nvGraphicFramePr>
          <p:cNvPr id="10" name="Table 25">
            <a:extLst>
              <a:ext uri="{FF2B5EF4-FFF2-40B4-BE49-F238E27FC236}">
                <a16:creationId xmlns:a16="http://schemas.microsoft.com/office/drawing/2014/main" id="{F1FD5635-FA00-E8BE-48D2-4DDA302783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1324477"/>
              </p:ext>
            </p:extLst>
          </p:nvPr>
        </p:nvGraphicFramePr>
        <p:xfrm>
          <a:off x="8908800" y="3143403"/>
          <a:ext cx="303510" cy="9542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06272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462700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9856625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786989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975430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723424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634722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15680"/>
                  </a:ext>
                </a:extLst>
              </a:tr>
            </a:tbl>
          </a:graphicData>
        </a:graphic>
      </p:graphicFrame>
      <p:graphicFrame>
        <p:nvGraphicFramePr>
          <p:cNvPr id="11" name="Table 25">
            <a:extLst>
              <a:ext uri="{FF2B5EF4-FFF2-40B4-BE49-F238E27FC236}">
                <a16:creationId xmlns:a16="http://schemas.microsoft.com/office/drawing/2014/main" id="{23C5C893-9ABF-944D-EDD5-E3EF47A96A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679929"/>
              </p:ext>
            </p:extLst>
          </p:nvPr>
        </p:nvGraphicFramePr>
        <p:xfrm>
          <a:off x="9262311" y="2541526"/>
          <a:ext cx="303510" cy="4241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3989819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9616651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06272"/>
                  </a:ext>
                </a:extLst>
              </a:tr>
            </a:tbl>
          </a:graphicData>
        </a:graphic>
      </p:graphicFrame>
      <p:graphicFrame>
        <p:nvGraphicFramePr>
          <p:cNvPr id="22" name="Table 25">
            <a:extLst>
              <a:ext uri="{FF2B5EF4-FFF2-40B4-BE49-F238E27FC236}">
                <a16:creationId xmlns:a16="http://schemas.microsoft.com/office/drawing/2014/main" id="{ACF42016-04DF-CD98-3AF6-AA6CC90226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858076"/>
              </p:ext>
            </p:extLst>
          </p:nvPr>
        </p:nvGraphicFramePr>
        <p:xfrm>
          <a:off x="10026557" y="3458794"/>
          <a:ext cx="303510" cy="2120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06272"/>
                  </a:ext>
                </a:extLst>
              </a:tr>
            </a:tbl>
          </a:graphicData>
        </a:graphic>
      </p:graphicFrame>
      <p:graphicFrame>
        <p:nvGraphicFramePr>
          <p:cNvPr id="23" name="Table 25">
            <a:extLst>
              <a:ext uri="{FF2B5EF4-FFF2-40B4-BE49-F238E27FC236}">
                <a16:creationId xmlns:a16="http://schemas.microsoft.com/office/drawing/2014/main" id="{4EE37EE8-CC41-58FB-C112-76747B8165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4984180"/>
              </p:ext>
            </p:extLst>
          </p:nvPr>
        </p:nvGraphicFramePr>
        <p:xfrm>
          <a:off x="6531071" y="3177093"/>
          <a:ext cx="303510" cy="3180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06272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975430"/>
                  </a:ext>
                </a:extLst>
              </a:tr>
            </a:tbl>
          </a:graphicData>
        </a:graphic>
      </p:graphicFrame>
      <p:graphicFrame>
        <p:nvGraphicFramePr>
          <p:cNvPr id="31" name="Table 25">
            <a:extLst>
              <a:ext uri="{FF2B5EF4-FFF2-40B4-BE49-F238E27FC236}">
                <a16:creationId xmlns:a16="http://schemas.microsoft.com/office/drawing/2014/main" id="{F7F1AB66-D31A-5180-8A71-67EB5B9F73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783294"/>
              </p:ext>
            </p:extLst>
          </p:nvPr>
        </p:nvGraphicFramePr>
        <p:xfrm>
          <a:off x="10385369" y="4139724"/>
          <a:ext cx="303510" cy="3180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06272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975430"/>
                  </a:ext>
                </a:extLst>
              </a:tr>
            </a:tbl>
          </a:graphicData>
        </a:graphic>
      </p:graphicFrame>
      <p:graphicFrame>
        <p:nvGraphicFramePr>
          <p:cNvPr id="38" name="Table 25">
            <a:extLst>
              <a:ext uri="{FF2B5EF4-FFF2-40B4-BE49-F238E27FC236}">
                <a16:creationId xmlns:a16="http://schemas.microsoft.com/office/drawing/2014/main" id="{92341B1F-8AEC-37CB-E248-14484B49FB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064698"/>
              </p:ext>
            </p:extLst>
          </p:nvPr>
        </p:nvGraphicFramePr>
        <p:xfrm>
          <a:off x="9184208" y="4173700"/>
          <a:ext cx="303510" cy="2120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5264511"/>
                  </a:ext>
                </a:extLst>
              </a:tr>
            </a:tbl>
          </a:graphicData>
        </a:graphic>
      </p:graphicFrame>
      <p:graphicFrame>
        <p:nvGraphicFramePr>
          <p:cNvPr id="40" name="Table 25">
            <a:extLst>
              <a:ext uri="{FF2B5EF4-FFF2-40B4-BE49-F238E27FC236}">
                <a16:creationId xmlns:a16="http://schemas.microsoft.com/office/drawing/2014/main" id="{FD4B3F7A-F755-6EBF-06E9-5C153924EA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262151"/>
              </p:ext>
            </p:extLst>
          </p:nvPr>
        </p:nvGraphicFramePr>
        <p:xfrm>
          <a:off x="10595080" y="3458794"/>
          <a:ext cx="303510" cy="1060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</a:tbl>
          </a:graphicData>
        </a:graphic>
      </p:graphicFrame>
      <p:graphicFrame>
        <p:nvGraphicFramePr>
          <p:cNvPr id="41" name="Table 25">
            <a:extLst>
              <a:ext uri="{FF2B5EF4-FFF2-40B4-BE49-F238E27FC236}">
                <a16:creationId xmlns:a16="http://schemas.microsoft.com/office/drawing/2014/main" id="{F397F64F-CFC4-8AF4-9C2C-A990178E59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4518705"/>
              </p:ext>
            </p:extLst>
          </p:nvPr>
        </p:nvGraphicFramePr>
        <p:xfrm>
          <a:off x="7687921" y="4123256"/>
          <a:ext cx="303510" cy="1060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</a:tbl>
          </a:graphicData>
        </a:graphic>
      </p:graphicFrame>
      <p:graphicFrame>
        <p:nvGraphicFramePr>
          <p:cNvPr id="42" name="Table 25">
            <a:extLst>
              <a:ext uri="{FF2B5EF4-FFF2-40B4-BE49-F238E27FC236}">
                <a16:creationId xmlns:a16="http://schemas.microsoft.com/office/drawing/2014/main" id="{8FD76C42-B9FF-8A9C-0286-5F471F9BBF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680523"/>
              </p:ext>
            </p:extLst>
          </p:nvPr>
        </p:nvGraphicFramePr>
        <p:xfrm>
          <a:off x="8328450" y="2511007"/>
          <a:ext cx="303510" cy="2120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06272"/>
                  </a:ext>
                </a:extLst>
              </a:tr>
            </a:tbl>
          </a:graphicData>
        </a:graphic>
      </p:graphicFrame>
      <p:graphicFrame>
        <p:nvGraphicFramePr>
          <p:cNvPr id="44" name="Table 25">
            <a:extLst>
              <a:ext uri="{FF2B5EF4-FFF2-40B4-BE49-F238E27FC236}">
                <a16:creationId xmlns:a16="http://schemas.microsoft.com/office/drawing/2014/main" id="{D86889C3-E52D-DE54-B095-D09A1BD611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4852206"/>
              </p:ext>
            </p:extLst>
          </p:nvPr>
        </p:nvGraphicFramePr>
        <p:xfrm>
          <a:off x="8118755" y="3640887"/>
          <a:ext cx="303510" cy="2120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06272"/>
                  </a:ext>
                </a:extLst>
              </a:tr>
            </a:tbl>
          </a:graphicData>
        </a:graphic>
      </p:graphicFrame>
      <p:graphicFrame>
        <p:nvGraphicFramePr>
          <p:cNvPr id="45" name="Table 25">
            <a:extLst>
              <a:ext uri="{FF2B5EF4-FFF2-40B4-BE49-F238E27FC236}">
                <a16:creationId xmlns:a16="http://schemas.microsoft.com/office/drawing/2014/main" id="{38EA3265-AED2-DBBA-7280-B61DCFA46F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6629151"/>
              </p:ext>
            </p:extLst>
          </p:nvPr>
        </p:nvGraphicFramePr>
        <p:xfrm>
          <a:off x="10366335" y="2709367"/>
          <a:ext cx="303510" cy="2120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06272"/>
                  </a:ext>
                </a:extLst>
              </a:tr>
            </a:tbl>
          </a:graphicData>
        </a:graphic>
      </p:graphicFrame>
      <p:graphicFrame>
        <p:nvGraphicFramePr>
          <p:cNvPr id="47" name="Table 25">
            <a:extLst>
              <a:ext uri="{FF2B5EF4-FFF2-40B4-BE49-F238E27FC236}">
                <a16:creationId xmlns:a16="http://schemas.microsoft.com/office/drawing/2014/main" id="{A91BABD6-1291-0A76-EDA1-9BCC309875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9858939"/>
              </p:ext>
            </p:extLst>
          </p:nvPr>
        </p:nvGraphicFramePr>
        <p:xfrm>
          <a:off x="6760490" y="3972543"/>
          <a:ext cx="303510" cy="1060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</a:tbl>
          </a:graphicData>
        </a:graphic>
      </p:graphicFrame>
      <p:graphicFrame>
        <p:nvGraphicFramePr>
          <p:cNvPr id="28" name="Table 25">
            <a:extLst>
              <a:ext uri="{FF2B5EF4-FFF2-40B4-BE49-F238E27FC236}">
                <a16:creationId xmlns:a16="http://schemas.microsoft.com/office/drawing/2014/main" id="{479E2548-A015-B8B3-4064-3373972A67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319467"/>
              </p:ext>
            </p:extLst>
          </p:nvPr>
        </p:nvGraphicFramePr>
        <p:xfrm>
          <a:off x="9423656" y="3660828"/>
          <a:ext cx="303510" cy="4241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3510">
                  <a:extLst>
                    <a:ext uri="{9D8B030D-6E8A-4147-A177-3AD203B41FA5}">
                      <a16:colId xmlns:a16="http://schemas.microsoft.com/office/drawing/2014/main" val="2608818500"/>
                    </a:ext>
                  </a:extLst>
                </a:gridCol>
              </a:tblGrid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8338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958750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206272"/>
                  </a:ext>
                </a:extLst>
              </a:tr>
              <a:tr h="106027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0" marR="0" marT="0" marB="0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975430"/>
                  </a:ext>
                </a:extLst>
              </a:tr>
            </a:tbl>
          </a:graphicData>
        </a:graphic>
      </p:graphicFrame>
      <p:grpSp>
        <p:nvGrpSpPr>
          <p:cNvPr id="451" name="Group 450">
            <a:extLst>
              <a:ext uri="{FF2B5EF4-FFF2-40B4-BE49-F238E27FC236}">
                <a16:creationId xmlns:a16="http://schemas.microsoft.com/office/drawing/2014/main" id="{C6C79095-E576-3288-B139-95BC5AE62507}"/>
              </a:ext>
            </a:extLst>
          </p:cNvPr>
          <p:cNvGrpSpPr/>
          <p:nvPr/>
        </p:nvGrpSpPr>
        <p:grpSpPr>
          <a:xfrm>
            <a:off x="990600" y="2396251"/>
            <a:ext cx="4397433" cy="1982128"/>
            <a:chOff x="6628957" y="1768712"/>
            <a:chExt cx="4397433" cy="1982128"/>
          </a:xfrm>
        </p:grpSpPr>
        <p:sp>
          <p:nvSpPr>
            <p:cNvPr id="452" name="Oval 451">
              <a:extLst>
                <a:ext uri="{FF2B5EF4-FFF2-40B4-BE49-F238E27FC236}">
                  <a16:creationId xmlns:a16="http://schemas.microsoft.com/office/drawing/2014/main" id="{6383F473-D71A-0729-6914-9F3209212879}"/>
                </a:ext>
              </a:extLst>
            </p:cNvPr>
            <p:cNvSpPr/>
            <p:nvPr/>
          </p:nvSpPr>
          <p:spPr>
            <a:xfrm>
              <a:off x="7886490" y="2156848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B5930663-5A26-9D77-FE81-793238B74B69}"/>
                </a:ext>
              </a:extLst>
            </p:cNvPr>
            <p:cNvSpPr/>
            <p:nvPr/>
          </p:nvSpPr>
          <p:spPr>
            <a:xfrm>
              <a:off x="9040297" y="2421221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4FE1A038-BBC4-2C7E-0139-DE020652BD5A}"/>
                </a:ext>
              </a:extLst>
            </p:cNvPr>
            <p:cNvSpPr/>
            <p:nvPr/>
          </p:nvSpPr>
          <p:spPr>
            <a:xfrm>
              <a:off x="8243228" y="2927450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8F0660C0-BC1C-FB5D-04AF-BA264DDC773E}"/>
                </a:ext>
              </a:extLst>
            </p:cNvPr>
            <p:cNvSpPr/>
            <p:nvPr/>
          </p:nvSpPr>
          <p:spPr>
            <a:xfrm>
              <a:off x="10492912" y="3446175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56" name="Oval 455">
              <a:extLst>
                <a:ext uri="{FF2B5EF4-FFF2-40B4-BE49-F238E27FC236}">
                  <a16:creationId xmlns:a16="http://schemas.microsoft.com/office/drawing/2014/main" id="{0E7493C6-603C-0EAB-A8B8-6A0DF2303FAD}"/>
                </a:ext>
              </a:extLst>
            </p:cNvPr>
            <p:cNvSpPr/>
            <p:nvPr/>
          </p:nvSpPr>
          <p:spPr>
            <a:xfrm>
              <a:off x="9532792" y="2966826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5F2C5286-921D-CDC7-EA69-5752261CA903}"/>
                </a:ext>
              </a:extLst>
            </p:cNvPr>
            <p:cNvSpPr/>
            <p:nvPr/>
          </p:nvSpPr>
          <p:spPr>
            <a:xfrm>
              <a:off x="7790969" y="3400272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771A9D4F-4AF4-4DA0-A64E-23EEF334AD88}"/>
                </a:ext>
              </a:extLst>
            </p:cNvPr>
            <p:cNvSpPr/>
            <p:nvPr/>
          </p:nvSpPr>
          <p:spPr>
            <a:xfrm>
              <a:off x="7178496" y="2683588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9496B470-3285-E0BD-D4EB-7DF4C736D45B}"/>
                </a:ext>
              </a:extLst>
            </p:cNvPr>
            <p:cNvSpPr/>
            <p:nvPr/>
          </p:nvSpPr>
          <p:spPr>
            <a:xfrm>
              <a:off x="6628957" y="2477258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D1A7156D-D940-AA14-D336-EF2AEA1F1ECC}"/>
                </a:ext>
              </a:extLst>
            </p:cNvPr>
            <p:cNvSpPr/>
            <p:nvPr/>
          </p:nvSpPr>
          <p:spPr>
            <a:xfrm>
              <a:off x="6903277" y="3249362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A251809A-4C56-2B2E-33A4-CA3B6BAFE6EE}"/>
                </a:ext>
              </a:extLst>
            </p:cNvPr>
            <p:cNvSpPr/>
            <p:nvPr/>
          </p:nvSpPr>
          <p:spPr>
            <a:xfrm>
              <a:off x="9385796" y="1860948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F24F2783-55B6-6E28-5188-1149049ED848}"/>
                </a:ext>
              </a:extLst>
            </p:cNvPr>
            <p:cNvSpPr/>
            <p:nvPr/>
          </p:nvSpPr>
          <p:spPr>
            <a:xfrm>
              <a:off x="8450653" y="1768712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1D6AE480-8CD0-8757-D9FB-2E3EE21FE581}"/>
                </a:ext>
              </a:extLst>
            </p:cNvPr>
            <p:cNvSpPr/>
            <p:nvPr/>
          </p:nvSpPr>
          <p:spPr>
            <a:xfrm>
              <a:off x="10485883" y="2010336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0428BF14-E722-83BB-7677-1AE18B97063C}"/>
                </a:ext>
              </a:extLst>
            </p:cNvPr>
            <p:cNvSpPr/>
            <p:nvPr/>
          </p:nvSpPr>
          <p:spPr>
            <a:xfrm>
              <a:off x="10154643" y="2728134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58FD6BD1-5A29-4571-64A5-D4DD6EB715AA}"/>
                </a:ext>
              </a:extLst>
            </p:cNvPr>
            <p:cNvSpPr/>
            <p:nvPr/>
          </p:nvSpPr>
          <p:spPr>
            <a:xfrm>
              <a:off x="10752070" y="2740012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96668A8B-03F4-B667-96CF-310922654095}"/>
                </a:ext>
              </a:extLst>
            </p:cNvPr>
            <p:cNvSpPr/>
            <p:nvPr/>
          </p:nvSpPr>
          <p:spPr>
            <a:xfrm>
              <a:off x="7131441" y="1798570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288942E3-DC8A-0714-3FE1-8866F4760132}"/>
                </a:ext>
              </a:extLst>
            </p:cNvPr>
            <p:cNvSpPr/>
            <p:nvPr/>
          </p:nvSpPr>
          <p:spPr>
            <a:xfrm>
              <a:off x="9379022" y="3476520"/>
              <a:ext cx="274320" cy="274320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468" name="Straight Arrow Connector 467">
              <a:extLst>
                <a:ext uri="{FF2B5EF4-FFF2-40B4-BE49-F238E27FC236}">
                  <a16:creationId xmlns:a16="http://schemas.microsoft.com/office/drawing/2014/main" id="{D99D5F3E-30C3-2B1D-D627-C74BEBBF3670}"/>
                </a:ext>
              </a:extLst>
            </p:cNvPr>
            <p:cNvCxnSpPr>
              <a:cxnSpLocks/>
              <a:stCxn id="454" idx="7"/>
              <a:endCxn id="453" idx="3"/>
            </p:cNvCxnSpPr>
            <p:nvPr/>
          </p:nvCxnSpPr>
          <p:spPr>
            <a:xfrm flipV="1">
              <a:off x="8477375" y="2655368"/>
              <a:ext cx="603095" cy="312255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" name="Straight Arrow Connector 468">
              <a:extLst>
                <a:ext uri="{FF2B5EF4-FFF2-40B4-BE49-F238E27FC236}">
                  <a16:creationId xmlns:a16="http://schemas.microsoft.com/office/drawing/2014/main" id="{69262081-7CEA-E1DD-9539-B25968798803}"/>
                </a:ext>
              </a:extLst>
            </p:cNvPr>
            <p:cNvCxnSpPr>
              <a:cxnSpLocks/>
              <a:stCxn id="456" idx="1"/>
              <a:endCxn id="453" idx="5"/>
            </p:cNvCxnSpPr>
            <p:nvPr/>
          </p:nvCxnSpPr>
          <p:spPr>
            <a:xfrm flipH="1" flipV="1">
              <a:off x="9274444" y="2655368"/>
              <a:ext cx="298521" cy="351631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" name="Straight Arrow Connector 469">
              <a:extLst>
                <a:ext uri="{FF2B5EF4-FFF2-40B4-BE49-F238E27FC236}">
                  <a16:creationId xmlns:a16="http://schemas.microsoft.com/office/drawing/2014/main" id="{FE005058-6704-0CCD-2888-C7536F4ED024}"/>
                </a:ext>
              </a:extLst>
            </p:cNvPr>
            <p:cNvCxnSpPr>
              <a:cxnSpLocks/>
              <a:stCxn id="464" idx="2"/>
              <a:endCxn id="453" idx="6"/>
            </p:cNvCxnSpPr>
            <p:nvPr/>
          </p:nvCxnSpPr>
          <p:spPr>
            <a:xfrm flipH="1" flipV="1">
              <a:off x="9314617" y="2558381"/>
              <a:ext cx="840026" cy="306913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" name="Straight Arrow Connector 470">
              <a:extLst>
                <a:ext uri="{FF2B5EF4-FFF2-40B4-BE49-F238E27FC236}">
                  <a16:creationId xmlns:a16="http://schemas.microsoft.com/office/drawing/2014/main" id="{602FE8FC-0187-E832-D710-B6460898D30A}"/>
                </a:ext>
              </a:extLst>
            </p:cNvPr>
            <p:cNvCxnSpPr>
              <a:cxnSpLocks/>
              <a:stCxn id="463" idx="3"/>
              <a:endCxn id="453" idx="7"/>
            </p:cNvCxnSpPr>
            <p:nvPr/>
          </p:nvCxnSpPr>
          <p:spPr>
            <a:xfrm flipH="1">
              <a:off x="9274444" y="2244483"/>
              <a:ext cx="1251612" cy="216911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Arrow Connector 471">
              <a:extLst>
                <a:ext uri="{FF2B5EF4-FFF2-40B4-BE49-F238E27FC236}">
                  <a16:creationId xmlns:a16="http://schemas.microsoft.com/office/drawing/2014/main" id="{D6DDC56C-30EF-E66F-3D77-68E4D190A8D5}"/>
                </a:ext>
              </a:extLst>
            </p:cNvPr>
            <p:cNvCxnSpPr>
              <a:cxnSpLocks/>
              <a:stCxn id="461" idx="3"/>
              <a:endCxn id="453" idx="0"/>
            </p:cNvCxnSpPr>
            <p:nvPr/>
          </p:nvCxnSpPr>
          <p:spPr>
            <a:xfrm flipH="1">
              <a:off x="9177457" y="2095095"/>
              <a:ext cx="248512" cy="326126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" name="Straight Arrow Connector 472">
              <a:extLst>
                <a:ext uri="{FF2B5EF4-FFF2-40B4-BE49-F238E27FC236}">
                  <a16:creationId xmlns:a16="http://schemas.microsoft.com/office/drawing/2014/main" id="{A4101087-FEE7-2619-154D-2F5C64C2A8D6}"/>
                </a:ext>
              </a:extLst>
            </p:cNvPr>
            <p:cNvCxnSpPr>
              <a:cxnSpLocks/>
              <a:stCxn id="462" idx="4"/>
              <a:endCxn id="453" idx="1"/>
            </p:cNvCxnSpPr>
            <p:nvPr/>
          </p:nvCxnSpPr>
          <p:spPr>
            <a:xfrm>
              <a:off x="8587813" y="2043032"/>
              <a:ext cx="492657" cy="41836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" name="Straight Arrow Connector 473">
              <a:extLst>
                <a:ext uri="{FF2B5EF4-FFF2-40B4-BE49-F238E27FC236}">
                  <a16:creationId xmlns:a16="http://schemas.microsoft.com/office/drawing/2014/main" id="{5DA1CC30-BEA0-C514-1024-F0A1E5F4E6AE}"/>
                </a:ext>
              </a:extLst>
            </p:cNvPr>
            <p:cNvCxnSpPr>
              <a:cxnSpLocks/>
              <a:stCxn id="452" idx="5"/>
              <a:endCxn id="453" idx="2"/>
            </p:cNvCxnSpPr>
            <p:nvPr/>
          </p:nvCxnSpPr>
          <p:spPr>
            <a:xfrm>
              <a:off x="8120637" y="2390995"/>
              <a:ext cx="919660" cy="167386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Straight Arrow Connector 474">
              <a:extLst>
                <a:ext uri="{FF2B5EF4-FFF2-40B4-BE49-F238E27FC236}">
                  <a16:creationId xmlns:a16="http://schemas.microsoft.com/office/drawing/2014/main" id="{3E0927A5-2FA4-5935-C7A1-5B5C3C6A30B4}"/>
                </a:ext>
              </a:extLst>
            </p:cNvPr>
            <p:cNvCxnSpPr>
              <a:cxnSpLocks/>
              <a:stCxn id="467" idx="1"/>
              <a:endCxn id="453" idx="4"/>
            </p:cNvCxnSpPr>
            <p:nvPr/>
          </p:nvCxnSpPr>
          <p:spPr>
            <a:xfrm flipH="1" flipV="1">
              <a:off x="9177457" y="2695541"/>
              <a:ext cx="241738" cy="82115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" name="Straight Arrow Connector 475">
              <a:extLst>
                <a:ext uri="{FF2B5EF4-FFF2-40B4-BE49-F238E27FC236}">
                  <a16:creationId xmlns:a16="http://schemas.microsoft.com/office/drawing/2014/main" id="{269AD85E-DAA7-F435-2261-37DD5AFA3836}"/>
                </a:ext>
              </a:extLst>
            </p:cNvPr>
            <p:cNvCxnSpPr>
              <a:cxnSpLocks/>
              <a:stCxn id="465" idx="2"/>
              <a:endCxn id="464" idx="6"/>
            </p:cNvCxnSpPr>
            <p:nvPr/>
          </p:nvCxnSpPr>
          <p:spPr>
            <a:xfrm flipH="1" flipV="1">
              <a:off x="10428963" y="2865294"/>
              <a:ext cx="323107" cy="11878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" name="Straight Arrow Connector 476">
              <a:extLst>
                <a:ext uri="{FF2B5EF4-FFF2-40B4-BE49-F238E27FC236}">
                  <a16:creationId xmlns:a16="http://schemas.microsoft.com/office/drawing/2014/main" id="{88BD7AEE-1849-18FB-C20B-893617E9CA0F}"/>
                </a:ext>
              </a:extLst>
            </p:cNvPr>
            <p:cNvCxnSpPr>
              <a:cxnSpLocks/>
              <a:stCxn id="460" idx="0"/>
              <a:endCxn id="458" idx="3"/>
            </p:cNvCxnSpPr>
            <p:nvPr/>
          </p:nvCxnSpPr>
          <p:spPr>
            <a:xfrm flipV="1">
              <a:off x="7040437" y="2917735"/>
              <a:ext cx="178232" cy="331627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" name="Straight Arrow Connector 477">
              <a:extLst>
                <a:ext uri="{FF2B5EF4-FFF2-40B4-BE49-F238E27FC236}">
                  <a16:creationId xmlns:a16="http://schemas.microsoft.com/office/drawing/2014/main" id="{29D3FD90-31CD-100E-7364-2BBEFF6B7D7F}"/>
                </a:ext>
              </a:extLst>
            </p:cNvPr>
            <p:cNvCxnSpPr>
              <a:cxnSpLocks/>
              <a:stCxn id="454" idx="2"/>
              <a:endCxn id="460" idx="6"/>
            </p:cNvCxnSpPr>
            <p:nvPr/>
          </p:nvCxnSpPr>
          <p:spPr>
            <a:xfrm flipH="1">
              <a:off x="7177597" y="3064610"/>
              <a:ext cx="1065631" cy="32191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" name="Straight Arrow Connector 478">
              <a:extLst>
                <a:ext uri="{FF2B5EF4-FFF2-40B4-BE49-F238E27FC236}">
                  <a16:creationId xmlns:a16="http://schemas.microsoft.com/office/drawing/2014/main" id="{D1704F49-A4C1-37E8-53FB-089AF4C060AA}"/>
                </a:ext>
              </a:extLst>
            </p:cNvPr>
            <p:cNvCxnSpPr>
              <a:cxnSpLocks/>
              <a:stCxn id="455" idx="0"/>
              <a:endCxn id="465" idx="4"/>
            </p:cNvCxnSpPr>
            <p:nvPr/>
          </p:nvCxnSpPr>
          <p:spPr>
            <a:xfrm flipV="1">
              <a:off x="10630072" y="3014332"/>
              <a:ext cx="259158" cy="431843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" name="Straight Arrow Connector 479">
              <a:extLst>
                <a:ext uri="{FF2B5EF4-FFF2-40B4-BE49-F238E27FC236}">
                  <a16:creationId xmlns:a16="http://schemas.microsoft.com/office/drawing/2014/main" id="{54D6CF42-C59F-D518-6469-3E6855898292}"/>
                </a:ext>
              </a:extLst>
            </p:cNvPr>
            <p:cNvCxnSpPr>
              <a:cxnSpLocks/>
              <a:stCxn id="460" idx="1"/>
              <a:endCxn id="459" idx="4"/>
            </p:cNvCxnSpPr>
            <p:nvPr/>
          </p:nvCxnSpPr>
          <p:spPr>
            <a:xfrm flipH="1" flipV="1">
              <a:off x="6766117" y="2751578"/>
              <a:ext cx="177333" cy="537957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" name="Straight Arrow Connector 480">
              <a:extLst>
                <a:ext uri="{FF2B5EF4-FFF2-40B4-BE49-F238E27FC236}">
                  <a16:creationId xmlns:a16="http://schemas.microsoft.com/office/drawing/2014/main" id="{0F0B9BBC-AE4B-E7FE-438B-7F31A6F0D350}"/>
                </a:ext>
              </a:extLst>
            </p:cNvPr>
            <p:cNvCxnSpPr>
              <a:cxnSpLocks/>
              <a:stCxn id="457" idx="7"/>
              <a:endCxn id="454" idx="3"/>
            </p:cNvCxnSpPr>
            <p:nvPr/>
          </p:nvCxnSpPr>
          <p:spPr>
            <a:xfrm flipV="1">
              <a:off x="8025116" y="3161597"/>
              <a:ext cx="258285" cy="278848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" name="Straight Arrow Connector 481">
              <a:extLst>
                <a:ext uri="{FF2B5EF4-FFF2-40B4-BE49-F238E27FC236}">
                  <a16:creationId xmlns:a16="http://schemas.microsoft.com/office/drawing/2014/main" id="{7EFCA13C-FAD4-5789-0CCA-8286831C0DC4}"/>
                </a:ext>
              </a:extLst>
            </p:cNvPr>
            <p:cNvCxnSpPr>
              <a:cxnSpLocks/>
              <a:stCxn id="462" idx="3"/>
              <a:endCxn id="452" idx="7"/>
            </p:cNvCxnSpPr>
            <p:nvPr/>
          </p:nvCxnSpPr>
          <p:spPr>
            <a:xfrm flipH="1">
              <a:off x="8120637" y="2002859"/>
              <a:ext cx="370189" cy="19416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" name="Straight Arrow Connector 482">
              <a:extLst>
                <a:ext uri="{FF2B5EF4-FFF2-40B4-BE49-F238E27FC236}">
                  <a16:creationId xmlns:a16="http://schemas.microsoft.com/office/drawing/2014/main" id="{E8F3AE38-0BD4-5C31-920C-231E57254E1D}"/>
                </a:ext>
              </a:extLst>
            </p:cNvPr>
            <p:cNvCxnSpPr>
              <a:cxnSpLocks/>
              <a:stCxn id="463" idx="2"/>
              <a:endCxn id="461" idx="6"/>
            </p:cNvCxnSpPr>
            <p:nvPr/>
          </p:nvCxnSpPr>
          <p:spPr>
            <a:xfrm flipH="1" flipV="1">
              <a:off x="9660116" y="1998108"/>
              <a:ext cx="825767" cy="149388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Arrow Connector 483">
              <a:extLst>
                <a:ext uri="{FF2B5EF4-FFF2-40B4-BE49-F238E27FC236}">
                  <a16:creationId xmlns:a16="http://schemas.microsoft.com/office/drawing/2014/main" id="{5BA7B577-BCC1-01EE-FD20-CC18207CCD0F}"/>
                </a:ext>
              </a:extLst>
            </p:cNvPr>
            <p:cNvCxnSpPr>
              <a:cxnSpLocks/>
              <a:stCxn id="466" idx="6"/>
              <a:endCxn id="462" idx="2"/>
            </p:cNvCxnSpPr>
            <p:nvPr/>
          </p:nvCxnSpPr>
          <p:spPr>
            <a:xfrm flipV="1">
              <a:off x="7405761" y="1905872"/>
              <a:ext cx="1044892" cy="29858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Arrow Connector 484">
              <a:extLst>
                <a:ext uri="{FF2B5EF4-FFF2-40B4-BE49-F238E27FC236}">
                  <a16:creationId xmlns:a16="http://schemas.microsoft.com/office/drawing/2014/main" id="{0FA0BF58-718D-6789-03B6-C678AE90D982}"/>
                </a:ext>
              </a:extLst>
            </p:cNvPr>
            <p:cNvCxnSpPr>
              <a:cxnSpLocks/>
              <a:stCxn id="466" idx="3"/>
              <a:endCxn id="459" idx="0"/>
            </p:cNvCxnSpPr>
            <p:nvPr/>
          </p:nvCxnSpPr>
          <p:spPr>
            <a:xfrm flipH="1">
              <a:off x="6766117" y="2032717"/>
              <a:ext cx="405497" cy="444541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" name="Straight Arrow Connector 485">
              <a:extLst>
                <a:ext uri="{FF2B5EF4-FFF2-40B4-BE49-F238E27FC236}">
                  <a16:creationId xmlns:a16="http://schemas.microsoft.com/office/drawing/2014/main" id="{82764C9D-F947-E608-EB60-E98D6C4701BE}"/>
                </a:ext>
              </a:extLst>
            </p:cNvPr>
            <p:cNvCxnSpPr>
              <a:cxnSpLocks/>
              <a:stCxn id="452" idx="2"/>
              <a:endCxn id="459" idx="6"/>
            </p:cNvCxnSpPr>
            <p:nvPr/>
          </p:nvCxnSpPr>
          <p:spPr>
            <a:xfrm flipH="1">
              <a:off x="6903277" y="2294008"/>
              <a:ext cx="983213" cy="320410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Straight Arrow Connector 486">
              <a:extLst>
                <a:ext uri="{FF2B5EF4-FFF2-40B4-BE49-F238E27FC236}">
                  <a16:creationId xmlns:a16="http://schemas.microsoft.com/office/drawing/2014/main" id="{A8270374-192E-5D15-B00D-824C550F7B9B}"/>
                </a:ext>
              </a:extLst>
            </p:cNvPr>
            <p:cNvCxnSpPr>
              <a:cxnSpLocks/>
              <a:stCxn id="452" idx="3"/>
              <a:endCxn id="458" idx="7"/>
            </p:cNvCxnSpPr>
            <p:nvPr/>
          </p:nvCxnSpPr>
          <p:spPr>
            <a:xfrm flipH="1">
              <a:off x="7412643" y="2390995"/>
              <a:ext cx="514020" cy="332766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" name="Straight Arrow Connector 487">
              <a:extLst>
                <a:ext uri="{FF2B5EF4-FFF2-40B4-BE49-F238E27FC236}">
                  <a16:creationId xmlns:a16="http://schemas.microsoft.com/office/drawing/2014/main" id="{4FA77F61-B9DC-342F-F790-1D0E0D7ECC7A}"/>
                </a:ext>
              </a:extLst>
            </p:cNvPr>
            <p:cNvCxnSpPr>
              <a:cxnSpLocks/>
              <a:stCxn id="455" idx="1"/>
              <a:endCxn id="464" idx="5"/>
            </p:cNvCxnSpPr>
            <p:nvPr/>
          </p:nvCxnSpPr>
          <p:spPr>
            <a:xfrm flipH="1" flipV="1">
              <a:off x="10388790" y="2962281"/>
              <a:ext cx="144295" cy="524067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" name="Straight Arrow Connector 488">
              <a:extLst>
                <a:ext uri="{FF2B5EF4-FFF2-40B4-BE49-F238E27FC236}">
                  <a16:creationId xmlns:a16="http://schemas.microsoft.com/office/drawing/2014/main" id="{4223A622-AB3F-434D-DD5F-3C36A059A125}"/>
                </a:ext>
              </a:extLst>
            </p:cNvPr>
            <p:cNvCxnSpPr>
              <a:cxnSpLocks/>
              <a:stCxn id="455" idx="2"/>
              <a:endCxn id="456" idx="5"/>
            </p:cNvCxnSpPr>
            <p:nvPr/>
          </p:nvCxnSpPr>
          <p:spPr>
            <a:xfrm flipH="1" flipV="1">
              <a:off x="9766939" y="3200973"/>
              <a:ext cx="725973" cy="38236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" name="Straight Arrow Connector 489">
              <a:extLst>
                <a:ext uri="{FF2B5EF4-FFF2-40B4-BE49-F238E27FC236}">
                  <a16:creationId xmlns:a16="http://schemas.microsoft.com/office/drawing/2014/main" id="{FACAD14D-CADD-F838-332A-317E3FC0BE5A}"/>
                </a:ext>
              </a:extLst>
            </p:cNvPr>
            <p:cNvCxnSpPr>
              <a:cxnSpLocks/>
              <a:stCxn id="455" idx="3"/>
              <a:endCxn id="467" idx="6"/>
            </p:cNvCxnSpPr>
            <p:nvPr/>
          </p:nvCxnSpPr>
          <p:spPr>
            <a:xfrm flipH="1" flipV="1">
              <a:off x="9653342" y="3613680"/>
              <a:ext cx="879743" cy="6664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" name="Straight Arrow Connector 490">
              <a:extLst>
                <a:ext uri="{FF2B5EF4-FFF2-40B4-BE49-F238E27FC236}">
                  <a16:creationId xmlns:a16="http://schemas.microsoft.com/office/drawing/2014/main" id="{9569C83B-A4BB-D2E6-7273-4B7DF0C5FD55}"/>
                </a:ext>
              </a:extLst>
            </p:cNvPr>
            <p:cNvCxnSpPr>
              <a:cxnSpLocks/>
              <a:stCxn id="455" idx="0"/>
              <a:endCxn id="463" idx="4"/>
            </p:cNvCxnSpPr>
            <p:nvPr/>
          </p:nvCxnSpPr>
          <p:spPr>
            <a:xfrm flipH="1" flipV="1">
              <a:off x="10623043" y="2284656"/>
              <a:ext cx="7029" cy="1161519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" name="Straight Arrow Connector 491">
              <a:extLst>
                <a:ext uri="{FF2B5EF4-FFF2-40B4-BE49-F238E27FC236}">
                  <a16:creationId xmlns:a16="http://schemas.microsoft.com/office/drawing/2014/main" id="{3134CE5B-BAA9-C729-F952-4580209285D3}"/>
                </a:ext>
              </a:extLst>
            </p:cNvPr>
            <p:cNvCxnSpPr>
              <a:cxnSpLocks/>
              <a:stCxn id="467" idx="0"/>
              <a:endCxn id="456" idx="3"/>
            </p:cNvCxnSpPr>
            <p:nvPr/>
          </p:nvCxnSpPr>
          <p:spPr>
            <a:xfrm flipV="1">
              <a:off x="9516182" y="3200973"/>
              <a:ext cx="56783" cy="275547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" name="Straight Arrow Connector 492">
              <a:extLst>
                <a:ext uri="{FF2B5EF4-FFF2-40B4-BE49-F238E27FC236}">
                  <a16:creationId xmlns:a16="http://schemas.microsoft.com/office/drawing/2014/main" id="{81C33F79-FA8B-CBEC-0767-75F48BE5C54F}"/>
                </a:ext>
              </a:extLst>
            </p:cNvPr>
            <p:cNvCxnSpPr>
              <a:cxnSpLocks/>
              <a:stCxn id="464" idx="1"/>
              <a:endCxn id="461" idx="5"/>
            </p:cNvCxnSpPr>
            <p:nvPr/>
          </p:nvCxnSpPr>
          <p:spPr>
            <a:xfrm flipH="1" flipV="1">
              <a:off x="9619943" y="2095095"/>
              <a:ext cx="574873" cy="673212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6" name="Group 335">
            <a:extLst>
              <a:ext uri="{FF2B5EF4-FFF2-40B4-BE49-F238E27FC236}">
                <a16:creationId xmlns:a16="http://schemas.microsoft.com/office/drawing/2014/main" id="{CA04355F-0A01-9081-F06F-54D82B04A33B}"/>
              </a:ext>
            </a:extLst>
          </p:cNvPr>
          <p:cNvGrpSpPr/>
          <p:nvPr/>
        </p:nvGrpSpPr>
        <p:grpSpPr>
          <a:xfrm>
            <a:off x="835337" y="2362200"/>
            <a:ext cx="4574863" cy="2173098"/>
            <a:chOff x="1319282" y="1635092"/>
            <a:chExt cx="4574863" cy="2173098"/>
          </a:xfrm>
        </p:grpSpPr>
        <p:pic>
          <p:nvPicPr>
            <p:cNvPr id="319" name="Graphic 318" descr="Lock with solid fill">
              <a:extLst>
                <a:ext uri="{FF2B5EF4-FFF2-40B4-BE49-F238E27FC236}">
                  <a16:creationId xmlns:a16="http://schemas.microsoft.com/office/drawing/2014/main" id="{E6CF145C-2CD1-1EEE-3FBF-03AAC7621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572845" y="2034370"/>
              <a:ext cx="457200" cy="457200"/>
            </a:xfrm>
            <a:prstGeom prst="rect">
              <a:avLst/>
            </a:prstGeom>
          </p:spPr>
        </p:pic>
        <p:pic>
          <p:nvPicPr>
            <p:cNvPr id="320" name="Graphic 319" descr="Lock with solid fill">
              <a:extLst>
                <a:ext uri="{FF2B5EF4-FFF2-40B4-BE49-F238E27FC236}">
                  <a16:creationId xmlns:a16="http://schemas.microsoft.com/office/drawing/2014/main" id="{65D19360-BBCE-188D-29D7-0130F42EA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810861" y="1671251"/>
              <a:ext cx="457200" cy="457200"/>
            </a:xfrm>
            <a:prstGeom prst="rect">
              <a:avLst/>
            </a:prstGeom>
          </p:spPr>
        </p:pic>
        <p:pic>
          <p:nvPicPr>
            <p:cNvPr id="321" name="Graphic 320" descr="Lock with solid fill">
              <a:extLst>
                <a:ext uri="{FF2B5EF4-FFF2-40B4-BE49-F238E27FC236}">
                  <a16:creationId xmlns:a16="http://schemas.microsoft.com/office/drawing/2014/main" id="{1C4147B5-F414-4408-D4DF-C998B8BCF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319282" y="2338386"/>
              <a:ext cx="457200" cy="457200"/>
            </a:xfrm>
            <a:prstGeom prst="rect">
              <a:avLst/>
            </a:prstGeom>
          </p:spPr>
        </p:pic>
        <p:pic>
          <p:nvPicPr>
            <p:cNvPr id="322" name="Graphic 321" descr="Lock with solid fill">
              <a:extLst>
                <a:ext uri="{FF2B5EF4-FFF2-40B4-BE49-F238E27FC236}">
                  <a16:creationId xmlns:a16="http://schemas.microsoft.com/office/drawing/2014/main" id="{3383C00D-5384-CAB2-8CA7-99CA9B8966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588152" y="3140643"/>
              <a:ext cx="457200" cy="457200"/>
            </a:xfrm>
            <a:prstGeom prst="rect">
              <a:avLst/>
            </a:prstGeom>
          </p:spPr>
        </p:pic>
        <p:pic>
          <p:nvPicPr>
            <p:cNvPr id="323" name="Graphic 322" descr="Lock with solid fill">
              <a:extLst>
                <a:ext uri="{FF2B5EF4-FFF2-40B4-BE49-F238E27FC236}">
                  <a16:creationId xmlns:a16="http://schemas.microsoft.com/office/drawing/2014/main" id="{D7499A2B-68D5-01E6-E797-BC7CEAA33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859206" y="2578555"/>
              <a:ext cx="457200" cy="457200"/>
            </a:xfrm>
            <a:prstGeom prst="rect">
              <a:avLst/>
            </a:prstGeom>
          </p:spPr>
        </p:pic>
        <p:pic>
          <p:nvPicPr>
            <p:cNvPr id="324" name="Graphic 323" descr="Lock with solid fill">
              <a:extLst>
                <a:ext uri="{FF2B5EF4-FFF2-40B4-BE49-F238E27FC236}">
                  <a16:creationId xmlns:a16="http://schemas.microsoft.com/office/drawing/2014/main" id="{B7359F37-2392-B78C-A047-8A9C8FF1A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927376" y="2825058"/>
              <a:ext cx="457200" cy="457200"/>
            </a:xfrm>
            <a:prstGeom prst="rect">
              <a:avLst/>
            </a:prstGeom>
          </p:spPr>
        </p:pic>
        <p:pic>
          <p:nvPicPr>
            <p:cNvPr id="325" name="Graphic 324" descr="Lock with solid fill">
              <a:extLst>
                <a:ext uri="{FF2B5EF4-FFF2-40B4-BE49-F238E27FC236}">
                  <a16:creationId xmlns:a16="http://schemas.microsoft.com/office/drawing/2014/main" id="{42210ADE-2553-D5AC-CDBE-63B19D43B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29150" y="2318051"/>
              <a:ext cx="457200" cy="457200"/>
            </a:xfrm>
            <a:prstGeom prst="rect">
              <a:avLst/>
            </a:prstGeom>
          </p:spPr>
        </p:pic>
        <p:pic>
          <p:nvPicPr>
            <p:cNvPr id="326" name="Graphic 325" descr="Lock with solid fill">
              <a:extLst>
                <a:ext uri="{FF2B5EF4-FFF2-40B4-BE49-F238E27FC236}">
                  <a16:creationId xmlns:a16="http://schemas.microsoft.com/office/drawing/2014/main" id="{7B4A381A-18B9-A72C-CC04-D6E58E69E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134347" y="1635092"/>
              <a:ext cx="457200" cy="457200"/>
            </a:xfrm>
            <a:prstGeom prst="rect">
              <a:avLst/>
            </a:prstGeom>
          </p:spPr>
        </p:pic>
        <p:pic>
          <p:nvPicPr>
            <p:cNvPr id="327" name="Graphic 326" descr="Lock with solid fill">
              <a:extLst>
                <a:ext uri="{FF2B5EF4-FFF2-40B4-BE49-F238E27FC236}">
                  <a16:creationId xmlns:a16="http://schemas.microsoft.com/office/drawing/2014/main" id="{0DFBE2E8-26C1-9F51-D1EC-5C335C1FE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070325" y="1754652"/>
              <a:ext cx="457200" cy="457200"/>
            </a:xfrm>
            <a:prstGeom prst="rect">
              <a:avLst/>
            </a:prstGeom>
          </p:spPr>
        </p:pic>
        <p:pic>
          <p:nvPicPr>
            <p:cNvPr id="328" name="Graphic 327" descr="Lock with solid fill">
              <a:extLst>
                <a:ext uri="{FF2B5EF4-FFF2-40B4-BE49-F238E27FC236}">
                  <a16:creationId xmlns:a16="http://schemas.microsoft.com/office/drawing/2014/main" id="{6F8E0F93-EFC0-BD4A-D091-96614CF7E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166380" y="1900556"/>
              <a:ext cx="457200" cy="457200"/>
            </a:xfrm>
            <a:prstGeom prst="rect">
              <a:avLst/>
            </a:prstGeom>
          </p:spPr>
        </p:pic>
        <p:pic>
          <p:nvPicPr>
            <p:cNvPr id="329" name="Graphic 328" descr="Lock with solid fill">
              <a:extLst>
                <a:ext uri="{FF2B5EF4-FFF2-40B4-BE49-F238E27FC236}">
                  <a16:creationId xmlns:a16="http://schemas.microsoft.com/office/drawing/2014/main" id="{8CE3CAD6-E30F-D51A-6FD1-EF76D3340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436945" y="2630446"/>
              <a:ext cx="457200" cy="457200"/>
            </a:xfrm>
            <a:prstGeom prst="rect">
              <a:avLst/>
            </a:prstGeom>
          </p:spPr>
        </p:pic>
        <p:pic>
          <p:nvPicPr>
            <p:cNvPr id="330" name="Graphic 329" descr="Lock with solid fill">
              <a:extLst>
                <a:ext uri="{FF2B5EF4-FFF2-40B4-BE49-F238E27FC236}">
                  <a16:creationId xmlns:a16="http://schemas.microsoft.com/office/drawing/2014/main" id="{CC3B5B5C-F5CF-C959-909B-FAADD850C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46607" y="2596595"/>
              <a:ext cx="457200" cy="457200"/>
            </a:xfrm>
            <a:prstGeom prst="rect">
              <a:avLst/>
            </a:prstGeom>
          </p:spPr>
        </p:pic>
        <p:pic>
          <p:nvPicPr>
            <p:cNvPr id="331" name="Graphic 330" descr="Lock with solid fill">
              <a:extLst>
                <a:ext uri="{FF2B5EF4-FFF2-40B4-BE49-F238E27FC236}">
                  <a16:creationId xmlns:a16="http://schemas.microsoft.com/office/drawing/2014/main" id="{47F66CA9-F561-7F43-A895-2D5328B72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219371" y="2853262"/>
              <a:ext cx="457200" cy="457200"/>
            </a:xfrm>
            <a:prstGeom prst="rect">
              <a:avLst/>
            </a:prstGeom>
          </p:spPr>
        </p:pic>
        <p:pic>
          <p:nvPicPr>
            <p:cNvPr id="332" name="Graphic 331" descr="Lock with solid fill">
              <a:extLst>
                <a:ext uri="{FF2B5EF4-FFF2-40B4-BE49-F238E27FC236}">
                  <a16:creationId xmlns:a16="http://schemas.microsoft.com/office/drawing/2014/main" id="{717E758E-0EDF-765E-36BF-5AD0B450C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061559" y="3350990"/>
              <a:ext cx="457200" cy="457200"/>
            </a:xfrm>
            <a:prstGeom prst="rect">
              <a:avLst/>
            </a:prstGeom>
          </p:spPr>
        </p:pic>
        <p:pic>
          <p:nvPicPr>
            <p:cNvPr id="334" name="Graphic 333" descr="Lock with solid fill">
              <a:extLst>
                <a:ext uri="{FF2B5EF4-FFF2-40B4-BE49-F238E27FC236}">
                  <a16:creationId xmlns:a16="http://schemas.microsoft.com/office/drawing/2014/main" id="{A1B1584B-0C8B-2066-0D6C-BD21A4C8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478264" y="3301702"/>
              <a:ext cx="457200" cy="457200"/>
            </a:xfrm>
            <a:prstGeom prst="rect">
              <a:avLst/>
            </a:prstGeom>
          </p:spPr>
        </p:pic>
        <p:pic>
          <p:nvPicPr>
            <p:cNvPr id="335" name="Graphic 334" descr="Lock with solid fill">
              <a:extLst>
                <a:ext uri="{FF2B5EF4-FFF2-40B4-BE49-F238E27FC236}">
                  <a16:creationId xmlns:a16="http://schemas.microsoft.com/office/drawing/2014/main" id="{67C44084-E5E8-2E58-4282-DEB56313F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184156" y="3304413"/>
              <a:ext cx="457200" cy="457200"/>
            </a:xfrm>
            <a:prstGeom prst="rect">
              <a:avLst/>
            </a:prstGeom>
          </p:spPr>
        </p:pic>
      </p:grpSp>
      <p:sp>
        <p:nvSpPr>
          <p:cNvPr id="494" name="TextBox 493">
            <a:extLst>
              <a:ext uri="{FF2B5EF4-FFF2-40B4-BE49-F238E27FC236}">
                <a16:creationId xmlns:a16="http://schemas.microsoft.com/office/drawing/2014/main" id="{FB55733F-EEB6-6B99-CFB6-12B9F2A35147}"/>
              </a:ext>
            </a:extLst>
          </p:cNvPr>
          <p:cNvSpPr txBox="1"/>
          <p:nvPr/>
        </p:nvSpPr>
        <p:spPr>
          <a:xfrm>
            <a:off x="6480514" y="2049958"/>
            <a:ext cx="1097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Thread 0</a:t>
            </a:r>
          </a:p>
        </p:txBody>
      </p:sp>
      <p:sp>
        <p:nvSpPr>
          <p:cNvPr id="495" name="TextBox 494">
            <a:extLst>
              <a:ext uri="{FF2B5EF4-FFF2-40B4-BE49-F238E27FC236}">
                <a16:creationId xmlns:a16="http://schemas.microsoft.com/office/drawing/2014/main" id="{CC673FED-2FB7-803F-5C00-721DF7E213EF}"/>
              </a:ext>
            </a:extLst>
          </p:cNvPr>
          <p:cNvSpPr txBox="1"/>
          <p:nvPr/>
        </p:nvSpPr>
        <p:spPr>
          <a:xfrm>
            <a:off x="7647561" y="2049958"/>
            <a:ext cx="1097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Thread 1</a:t>
            </a:r>
          </a:p>
        </p:txBody>
      </p:sp>
      <p:sp>
        <p:nvSpPr>
          <p:cNvPr id="496" name="TextBox 495">
            <a:extLst>
              <a:ext uri="{FF2B5EF4-FFF2-40B4-BE49-F238E27FC236}">
                <a16:creationId xmlns:a16="http://schemas.microsoft.com/office/drawing/2014/main" id="{F1C9BB93-2B3F-5F2F-FA90-639874B4B8C4}"/>
              </a:ext>
            </a:extLst>
          </p:cNvPr>
          <p:cNvSpPr txBox="1"/>
          <p:nvPr/>
        </p:nvSpPr>
        <p:spPr>
          <a:xfrm>
            <a:off x="8805745" y="2049958"/>
            <a:ext cx="1097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Thread 2</a:t>
            </a:r>
          </a:p>
        </p:txBody>
      </p:sp>
      <p:sp>
        <p:nvSpPr>
          <p:cNvPr id="497" name="TextBox 496">
            <a:extLst>
              <a:ext uri="{FF2B5EF4-FFF2-40B4-BE49-F238E27FC236}">
                <a16:creationId xmlns:a16="http://schemas.microsoft.com/office/drawing/2014/main" id="{DCA5FBD3-7C17-B3AC-432A-91A1D2A4786C}"/>
              </a:ext>
            </a:extLst>
          </p:cNvPr>
          <p:cNvSpPr txBox="1"/>
          <p:nvPr/>
        </p:nvSpPr>
        <p:spPr>
          <a:xfrm>
            <a:off x="9971810" y="2049958"/>
            <a:ext cx="1097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Thread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C5E350-9C8B-BC19-36F2-57B72C1EF71C}"/>
              </a:ext>
            </a:extLst>
          </p:cNvPr>
          <p:cNvSpPr/>
          <p:nvPr/>
        </p:nvSpPr>
        <p:spPr>
          <a:xfrm>
            <a:off x="579017" y="3492538"/>
            <a:ext cx="11188756" cy="1050320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Need a more lightweight value propagation technique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3947658-D26D-B9CE-892F-BE24641A0B36}"/>
              </a:ext>
            </a:extLst>
          </p:cNvPr>
          <p:cNvSpPr txBox="1">
            <a:spLocks/>
          </p:cNvSpPr>
          <p:nvPr/>
        </p:nvSpPr>
        <p:spPr>
          <a:xfrm>
            <a:off x="609600" y="1524000"/>
            <a:ext cx="10972800" cy="601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rgbClr val="0169A0"/>
                </a:solidFill>
                <a:latin typeface="Myriad Pro" charset="0"/>
                <a:ea typeface="Myriad Pro" charset="0"/>
                <a:cs typeface="Myriad Pro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Common value propagation techniques: Synchronization and Message passing</a:t>
            </a:r>
          </a:p>
          <a:p>
            <a:pPr lvl="1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1373866-64F9-0F59-7205-04E8419494E2}"/>
              </a:ext>
            </a:extLst>
          </p:cNvPr>
          <p:cNvGrpSpPr/>
          <p:nvPr/>
        </p:nvGrpSpPr>
        <p:grpSpPr>
          <a:xfrm>
            <a:off x="2653265" y="5432835"/>
            <a:ext cx="3404350" cy="1024778"/>
            <a:chOff x="2653265" y="5432835"/>
            <a:chExt cx="3404350" cy="1024778"/>
          </a:xfrm>
        </p:grpSpPr>
        <p:sp>
          <p:nvSpPr>
            <p:cNvPr id="7" name="Line Callout 1 (Accent Bar) 6">
              <a:extLst>
                <a:ext uri="{FF2B5EF4-FFF2-40B4-BE49-F238E27FC236}">
                  <a16:creationId xmlns:a16="http://schemas.microsoft.com/office/drawing/2014/main" id="{180EC2A0-5D03-A276-92E1-90D22B130891}"/>
                </a:ext>
              </a:extLst>
            </p:cNvPr>
            <p:cNvSpPr/>
            <p:nvPr/>
          </p:nvSpPr>
          <p:spPr>
            <a:xfrm rot="16200000">
              <a:off x="3825463" y="4765967"/>
              <a:ext cx="301054" cy="1634790"/>
            </a:xfrm>
            <a:prstGeom prst="accentCallout1">
              <a:avLst>
                <a:gd name="adj1" fmla="val 48778"/>
                <a:gd name="adj2" fmla="val -8333"/>
                <a:gd name="adj3" fmla="val 62454"/>
                <a:gd name="adj4" fmla="val -131052"/>
              </a:avLst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E5D8E8C-BB57-3A10-B25E-E8D6D3D42AA9}"/>
                </a:ext>
              </a:extLst>
            </p:cNvPr>
            <p:cNvSpPr txBox="1"/>
            <p:nvPr/>
          </p:nvSpPr>
          <p:spPr>
            <a:xfrm>
              <a:off x="2653265" y="6088281"/>
              <a:ext cx="34043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</a:rPr>
                <a:t>vertices with many neighbors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6614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77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 animBg="1"/>
      <p:bldP spid="125" grpId="0" animBg="1"/>
      <p:bldP spid="260" grpId="0" animBg="1"/>
      <p:bldP spid="261" grpId="0" animBg="1"/>
      <p:bldP spid="3" grpId="0" build="p"/>
      <p:bldP spid="383" grpId="0"/>
      <p:bldP spid="384" grpId="0"/>
      <p:bldP spid="385" grpId="0"/>
      <p:bldP spid="494" grpId="0"/>
      <p:bldP spid="495" grpId="0"/>
      <p:bldP spid="496" grpId="0"/>
      <p:bldP spid="497" grpId="0"/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UCSD Colors">
      <a:dk1>
        <a:srgbClr val="162A46"/>
      </a:dk1>
      <a:lt1>
        <a:srgbClr val="FFFFFF"/>
      </a:lt1>
      <a:dk2>
        <a:srgbClr val="01639C"/>
      </a:dk2>
      <a:lt2>
        <a:srgbClr val="FFFFFF"/>
      </a:lt2>
      <a:accent1>
        <a:srgbClr val="23B8D1"/>
      </a:accent1>
      <a:accent2>
        <a:srgbClr val="73953E"/>
      </a:accent2>
      <a:accent3>
        <a:srgbClr val="FEE70C"/>
      </a:accent3>
      <a:accent4>
        <a:srgbClr val="EE8F00"/>
      </a:accent4>
      <a:accent5>
        <a:srgbClr val="B3ACA3"/>
      </a:accent5>
      <a:accent6>
        <a:srgbClr val="C79100"/>
      </a:accent6>
      <a:hlink>
        <a:srgbClr val="0329D7"/>
      </a:hlink>
      <a:folHlink>
        <a:srgbClr val="0229D7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2D050"/>
        </a:solidFill>
        <a:ln w="19050"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sz="1600" dirty="0" err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4" id="{7C250E99-ED79-B64F-9F48-55F30749BE72}" vid="{F2F1FF54-6398-F240-8382-5561249FA6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3DBABC677EAC4EB89D0E5813CE1C97" ma:contentTypeVersion="6" ma:contentTypeDescription="Create a new document." ma:contentTypeScope="" ma:versionID="358351ca2fb9834b45991cd07a49fd66">
  <xsd:schema xmlns:xsd="http://www.w3.org/2001/XMLSchema" xmlns:xs="http://www.w3.org/2001/XMLSchema" xmlns:p="http://schemas.microsoft.com/office/2006/metadata/properties" xmlns:ns1="http://schemas.microsoft.com/sharepoint/v3" xmlns:ns2="38f6e7a2-40cf-4302-a1d0-9363e537b5a7" targetNamespace="http://schemas.microsoft.com/office/2006/metadata/properties" ma:root="true" ma:fieldsID="4bd887af3a8eb19969b1c3516fc1fc7f" ns1:_="" ns2:_="">
    <xsd:import namespace="http://schemas.microsoft.com/sharepoint/v3"/>
    <xsd:import namespace="38f6e7a2-40cf-4302-a1d0-9363e537b5a7"/>
    <xsd:element name="properties">
      <xsd:complexType>
        <xsd:sequence>
          <xsd:element name="documentManagement">
            <xsd:complexType>
              <xsd:all>
                <xsd:element ref="ns1:EmailSender" minOccurs="0"/>
                <xsd:element ref="ns1:EmailTo" minOccurs="0"/>
                <xsd:element ref="ns1:EmailCc" minOccurs="0"/>
                <xsd:element ref="ns1:EmailFrom" minOccurs="0"/>
                <xsd:element ref="ns1:EmailSubject" minOccurs="0"/>
                <xsd:element ref="ns1:PublishingStartDate" minOccurs="0"/>
                <xsd:element ref="ns1:PublishingExpirationDate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EmailSender" ma:index="8" nillable="true" ma:displayName="E-Mail Sender" ma:hidden="true" ma:internalName="EmailSender">
      <xsd:simpleType>
        <xsd:restriction base="dms:Note">
          <xsd:maxLength value="255"/>
        </xsd:restriction>
      </xsd:simpleType>
    </xsd:element>
    <xsd:element name="EmailTo" ma:index="9" nillable="true" ma:displayName="E-Mail To" ma:hidden="true" ma:internalName="EmailTo">
      <xsd:simpleType>
        <xsd:restriction base="dms:Note">
          <xsd:maxLength value="255"/>
        </xsd:restriction>
      </xsd:simpleType>
    </xsd:element>
    <xsd:element name="EmailCc" ma:index="10" nillable="true" ma:displayName="E-Mail Cc" ma:hidden="true" ma:internalName="EmailCc">
      <xsd:simpleType>
        <xsd:restriction base="dms:Note">
          <xsd:maxLength value="255"/>
        </xsd:restriction>
      </xsd:simpleType>
    </xsd:element>
    <xsd:element name="EmailFrom" ma:index="11" nillable="true" ma:displayName="E-Mail From" ma:hidden="true" ma:internalName="EmailFrom">
      <xsd:simpleType>
        <xsd:restriction base="dms:Text"/>
      </xsd:simpleType>
    </xsd:element>
    <xsd:element name="EmailSubject" ma:index="12" nillable="true" ma:displayName="E-Mail Subject" ma:hidden="true" ma:internalName="EmailSubject">
      <xsd:simpleType>
        <xsd:restriction base="dms:Text"/>
      </xsd:simpleType>
    </xsd:element>
    <xsd:element name="PublishingStartDate" ma:index="13" nillable="true" ma:displayName="Scheduling Start Date" ma:internalName="PublishingStartDate">
      <xsd:simpleType>
        <xsd:restriction base="dms:Unknown"/>
      </xsd:simpleType>
    </xsd:element>
    <xsd:element name="PublishingExpirationDate" ma:index="14" nillable="true" ma:displayName="Scheduling End Dat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f6e7a2-40cf-4302-a1d0-9363e537b5a7" elementFormDefault="qualified">
    <xsd:import namespace="http://schemas.microsoft.com/office/2006/documentManagement/types"/>
    <xsd:import namespace="http://schemas.microsoft.com/office/infopath/2007/PartnerControls"/>
    <xsd:element name="_dlc_DocId" ma:index="15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6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7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>
  <documentManagement>
    <EmailTo xmlns="http://schemas.microsoft.com/sharepoint/v3">docs@archpoint.sctechies.com &amp;lt;docs@archpoint.sctechies.com&amp;gt;</EmailTo>
    <EmailSender xmlns="http://schemas.microsoft.com/sharepoint/v3">&lt;a href="mailto:acaulfie@cs.ucsd.edu"&gt;acaulfie@cs.ucsd.edu&lt;/a&gt;</EmailSender>
    <EmailFrom xmlns="http://schemas.microsoft.com/sharepoint/v3">Adrian Caulfield &lt;acaulfie@cs.ucsd.edu&gt;</EmailFrom>
    <EmailSubject xmlns="http://schemas.microsoft.com/sharepoint/v3">NVSL Slides Template</EmailSubject>
    <EmailCc xmlns="http://schemas.microsoft.com/sharepoint/v3" xsi:nil="true"/>
    <PublishingExpirationDate xmlns="http://schemas.microsoft.com/sharepoint/v3" xsi:nil="true"/>
    <PublishingStartDate xmlns="http://schemas.microsoft.com/sharepoint/v3" xsi:nil="true"/>
    <_dlc_DocId xmlns="38f6e7a2-40cf-4302-a1d0-9363e537b5a7">N65K4UY2P6DZ-8-1712</_dlc_DocId>
    <_dlc_DocIdUrl xmlns="38f6e7a2-40cf-4302-a1d0-9363e537b5a7">
      <Url>http://bit.ucsd.edu/Docs/_layouts/DocIdRedir.aspx?ID=N65K4UY2P6DZ-8-1712</Url>
      <Description>N65K4UY2P6DZ-8-1712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D0700612-5548-4C5F-B85B-1C0CBC7D8F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8f6e7a2-40cf-4302-a1d0-9363e537b5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4E55384-0535-4827-BEC9-C0AA0AB52BCA}">
  <ds:schemaRefs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38f6e7a2-40cf-4302-a1d0-9363e537b5a7"/>
    <ds:schemaRef ds:uri="http://schemas.microsoft.com/office/2006/metadata/properties"/>
    <ds:schemaRef ds:uri="http://schemas.microsoft.com/sharepoint/v3"/>
    <ds:schemaRef ds:uri="http://purl.org/dc/elements/1.1/"/>
    <ds:schemaRef ds:uri="http://purl.org/dc/terms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FB7DEAC-7366-45DE-8D92-51FE46985635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ABF90320-62F0-4599-85DC-D14AF5AC78B4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64493</TotalTime>
  <Words>1390</Words>
  <Application>Microsoft Macintosh PowerPoint</Application>
  <PresentationFormat>Widescreen</PresentationFormat>
  <Paragraphs>411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Myriad Pro</vt:lpstr>
      <vt:lpstr>Myriad Pro Semibold</vt:lpstr>
      <vt:lpstr>Arial</vt:lpstr>
      <vt:lpstr>Calibri</vt:lpstr>
      <vt:lpstr>Consolas</vt:lpstr>
      <vt:lpstr>Menlo</vt:lpstr>
      <vt:lpstr>Office Theme</vt:lpstr>
      <vt:lpstr>Blaze: Fast Graph Processing on Fast SSDs</vt:lpstr>
      <vt:lpstr>Big Graph Processing Challenges</vt:lpstr>
      <vt:lpstr>Why Scale with SSDs, Not Memory?</vt:lpstr>
      <vt:lpstr>Designing SSD-based Graph Processing System</vt:lpstr>
      <vt:lpstr>Graph Processing on Fast SSDs</vt:lpstr>
      <vt:lpstr>Problems with Existing Systems</vt:lpstr>
      <vt:lpstr>Computation Stalls IO</vt:lpstr>
      <vt:lpstr>Parallel Value Propagation is Challenging</vt:lpstr>
      <vt:lpstr>Existing Techniques are Expensive</vt:lpstr>
      <vt:lpstr>Graph Processing on Fast SSDs</vt:lpstr>
      <vt:lpstr>Blaze Overview </vt:lpstr>
      <vt:lpstr>Blaze Out-of-core Engine</vt:lpstr>
      <vt:lpstr>Online Binning</vt:lpstr>
      <vt:lpstr>Implementation of Concurrent Bins</vt:lpstr>
      <vt:lpstr>Breadth-First Search in Blaze</vt:lpstr>
      <vt:lpstr>Blaze In-Memory Engine</vt:lpstr>
      <vt:lpstr>Further Optimizations and Details</vt:lpstr>
      <vt:lpstr>Graph Processing on Fast SSDs</vt:lpstr>
      <vt:lpstr>Evaluation Setup</vt:lpstr>
      <vt:lpstr>Performance Comparison</vt:lpstr>
      <vt:lpstr>IO Bandwidth Utilization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NVSL Powerpoint Template</dc:title>
  <dc:creator>Juno Kim</dc:creator>
  <cp:lastModifiedBy>Juno Kim</cp:lastModifiedBy>
  <cp:revision>7896</cp:revision>
  <cp:lastPrinted>2017-05-11T20:43:55Z</cp:lastPrinted>
  <dcterms:created xsi:type="dcterms:W3CDTF">2021-05-12T22:25:58Z</dcterms:created>
  <dcterms:modified xsi:type="dcterms:W3CDTF">2022-11-17T18:31:06Z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0x0101002F3DBABC677EAC4EB89D0E5813CE1C97</vt:lpwstr>
  </property>
  <property fmtid="{D5CDD505-2E9C-101B-9397-08002B2CF9AE}" pid="3" name="_dlc_DocIdItemGuid">
    <vt:lpwstr>672fea0e-6365-4b73-84cc-a1c7a9616c94</vt:lpwstr>
  </property>
</Properties>
</file>

<file path=docProps/thumbnail.jpeg>
</file>